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86" r:id="rId5"/>
    <p:sldMasterId id="2147484308" r:id="rId6"/>
    <p:sldMasterId id="2147484341" r:id="rId7"/>
    <p:sldMasterId id="2147484369" r:id="rId8"/>
    <p:sldMasterId id="2147484401" r:id="rId9"/>
    <p:sldMasterId id="2147484426" r:id="rId10"/>
    <p:sldMasterId id="2147484434" r:id="rId11"/>
    <p:sldMasterId id="2147484462" r:id="rId12"/>
  </p:sldMasterIdLst>
  <p:notesMasterIdLst>
    <p:notesMasterId r:id="rId56"/>
  </p:notesMasterIdLst>
  <p:handoutMasterIdLst>
    <p:handoutMasterId r:id="rId57"/>
  </p:handoutMasterIdLst>
  <p:sldIdLst>
    <p:sldId id="1338" r:id="rId13"/>
    <p:sldId id="1511" r:id="rId14"/>
    <p:sldId id="1523" r:id="rId15"/>
    <p:sldId id="1512" r:id="rId16"/>
    <p:sldId id="1534" r:id="rId17"/>
    <p:sldId id="1531" r:id="rId18"/>
    <p:sldId id="1532" r:id="rId19"/>
    <p:sldId id="1527" r:id="rId20"/>
    <p:sldId id="1535" r:id="rId21"/>
    <p:sldId id="1524" r:id="rId22"/>
    <p:sldId id="1536" r:id="rId23"/>
    <p:sldId id="1476" r:id="rId24"/>
    <p:sldId id="1494" r:id="rId25"/>
    <p:sldId id="1491" r:id="rId26"/>
    <p:sldId id="1482" r:id="rId27"/>
    <p:sldId id="1487" r:id="rId28"/>
    <p:sldId id="1515" r:id="rId29"/>
    <p:sldId id="1517" r:id="rId30"/>
    <p:sldId id="1519" r:id="rId31"/>
    <p:sldId id="1521" r:id="rId32"/>
    <p:sldId id="1514" r:id="rId33"/>
    <p:sldId id="1498" r:id="rId34"/>
    <p:sldId id="1502" r:id="rId35"/>
    <p:sldId id="1503" r:id="rId36"/>
    <p:sldId id="1504" r:id="rId37"/>
    <p:sldId id="1505" r:id="rId38"/>
    <p:sldId id="1506" r:id="rId39"/>
    <p:sldId id="1507" r:id="rId40"/>
    <p:sldId id="1496" r:id="rId41"/>
    <p:sldId id="1501" r:id="rId42"/>
    <p:sldId id="1509" r:id="rId43"/>
    <p:sldId id="1526" r:id="rId44"/>
    <p:sldId id="1530" r:id="rId45"/>
    <p:sldId id="1537" r:id="rId46"/>
    <p:sldId id="1541" r:id="rId47"/>
    <p:sldId id="1538" r:id="rId48"/>
    <p:sldId id="1539" r:id="rId49"/>
    <p:sldId id="1540" r:id="rId50"/>
    <p:sldId id="1533" r:id="rId51"/>
    <p:sldId id="1542" r:id="rId52"/>
    <p:sldId id="1510" r:id="rId53"/>
    <p:sldId id="1543" r:id="rId54"/>
    <p:sldId id="1528"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dd" id="{A073DAE3-B461-442F-A3D3-6642BD875E45}">
          <p14:sldIdLst>
            <p14:sldId id="1338"/>
            <p14:sldId id="1511"/>
            <p14:sldId id="1523"/>
            <p14:sldId id="1512"/>
            <p14:sldId id="1534"/>
            <p14:sldId id="1531"/>
            <p14:sldId id="1532"/>
            <p14:sldId id="1527"/>
            <p14:sldId id="1535"/>
            <p14:sldId id="1524"/>
          </p14:sldIdLst>
        </p14:section>
        <p14:section name="Adam" id="{5CBACB08-3621-4F0C-920C-838DCBE60950}">
          <p14:sldIdLst>
            <p14:sldId id="1536"/>
            <p14:sldId id="1476"/>
            <p14:sldId id="1494"/>
            <p14:sldId id="1491"/>
            <p14:sldId id="1482"/>
            <p14:sldId id="1487"/>
            <p14:sldId id="1515"/>
            <p14:sldId id="1517"/>
            <p14:sldId id="1519"/>
            <p14:sldId id="1521"/>
          </p14:sldIdLst>
        </p14:section>
        <p14:section name="Todd" id="{15F4FD78-B39D-4A79-8C47-A6D26F184BDB}">
          <p14:sldIdLst>
            <p14:sldId id="1514"/>
            <p14:sldId id="1498"/>
            <p14:sldId id="1502"/>
            <p14:sldId id="1503"/>
            <p14:sldId id="1504"/>
            <p14:sldId id="1505"/>
            <p14:sldId id="1506"/>
            <p14:sldId id="1507"/>
            <p14:sldId id="1496"/>
            <p14:sldId id="1501"/>
            <p14:sldId id="1509"/>
            <p14:sldId id="1526"/>
            <p14:sldId id="1530"/>
            <p14:sldId id="1537"/>
            <p14:sldId id="1541"/>
            <p14:sldId id="1538"/>
            <p14:sldId id="1539"/>
            <p14:sldId id="1540"/>
            <p14:sldId id="1533"/>
            <p14:sldId id="1542"/>
            <p14:sldId id="1510"/>
            <p14:sldId id="1543"/>
            <p14:sldId id="1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47D8FF"/>
    <a:srgbClr val="11CCFF"/>
    <a:srgbClr val="85E5FF"/>
    <a:srgbClr val="43D7FF"/>
    <a:srgbClr val="B4A0FF"/>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16" autoAdjust="0"/>
    <p:restoredTop sz="73154" autoAdjust="0"/>
  </p:normalViewPr>
  <p:slideViewPr>
    <p:cSldViewPr>
      <p:cViewPr varScale="1">
        <p:scale>
          <a:sx n="55" d="100"/>
          <a:sy n="55" d="100"/>
        </p:scale>
        <p:origin x="244" y="44"/>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10/14/2015 10:51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10/14/2015 10:51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sdn.microsoft.com/library/dn568101.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sdn.microsoft.com/en-us/library/azure/dn170477.aspx"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qpid.apache.org/" TargetMode="External"/><Relationship Id="rId4" Type="http://schemas.openxmlformats.org/officeDocument/2006/relationships/hyperlink" Target="https://msdn.microsoft.com/en-us/library/azure/microsoft.servicebus.messaging.eventhubclient.aspx"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zure.microsoft.com/en-us/pricing/details/event-hub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sdn.microsoft.com/en-us/library/azure/dn170477.aspx"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qpid.apache.org/" TargetMode="External"/><Relationship Id="rId4" Type="http://schemas.openxmlformats.org/officeDocument/2006/relationships/hyperlink" Target="https://msdn.microsoft.com/en-us/library/azure/microsoft.servicebus.messaging.eventhubclient.aspx"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77B339E5-2C5A-964E-A324-80E05A226C75}" type="datetime1">
              <a:rPr lang="en-US">
                <a:solidFill>
                  <a:srgbClr val="000000"/>
                </a:solidFill>
                <a:latin typeface="Calibri" charset="0"/>
              </a:rPr>
              <a:pPr defTabSz="947332" fontAlgn="base">
                <a:spcBef>
                  <a:spcPct val="0"/>
                </a:spcBef>
                <a:spcAft>
                  <a:spcPct val="0"/>
                </a:spcAft>
              </a:pPr>
              <a:t>10/14/2015</a:t>
            </a:fld>
            <a:endParaRPr lang="en-US" dirty="0">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1A6394F6-822C-1448-96C9-DC8FB41C7165}" type="slidenum">
              <a:rPr lang="en-US">
                <a:solidFill>
                  <a:srgbClr val="000000"/>
                </a:solidFill>
                <a:latin typeface="Calibri" charset="0"/>
              </a:rPr>
              <a:pPr defTabSz="947332" fontAlgn="base">
                <a:spcBef>
                  <a:spcPct val="0"/>
                </a:spcBef>
                <a:spcAft>
                  <a:spcPct val="0"/>
                </a:spcAft>
              </a:pPr>
              <a:t>5</a:t>
            </a:fld>
            <a:endParaRPr lang="en-US" dirty="0">
              <a:solidFill>
                <a:srgbClr val="000000"/>
              </a:solidFill>
              <a:latin typeface="Calibri" charset="0"/>
            </a:endParaRPr>
          </a:p>
        </p:txBody>
      </p:sp>
    </p:spTree>
    <p:extLst>
      <p:ext uri="{BB962C8B-B14F-4D97-AF65-F5344CB8AC3E}">
        <p14:creationId xmlns:p14="http://schemas.microsoft.com/office/powerpoint/2010/main" val="344620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Event Hubs provides a message stream handling capability and though an Event Hub is an entity similar to queues and topics, it has very different characteristics than traditional enterprise messaging. Enterprise messaging scenarios commonly require a number of sophisticated capabilities such as sequencing, dead-lettering, transaction support, and strong delivery assurances, while the dominant concern for event ingestion is high throughput and processing flexibility for event streams. Therefore, the Azure Event Hubs capability differs from Service Bus topics in that it is </a:t>
            </a:r>
            <a:r>
              <a:rPr lang="en-AU" sz="900" b="1" i="0" kern="1200" dirty="0" smtClean="0">
                <a:solidFill>
                  <a:schemeClr val="tx1"/>
                </a:solidFill>
                <a:effectLst/>
                <a:latin typeface="Segoe UI Light" pitchFamily="34" charset="0"/>
                <a:ea typeface="+mn-ea"/>
                <a:cs typeface="+mn-cs"/>
              </a:rPr>
              <a:t>strongly biased towards high throughput and event processing scenarios</a:t>
            </a:r>
            <a:r>
              <a:rPr lang="en-AU" sz="900" b="0" i="0" kern="1200" dirty="0" smtClean="0">
                <a:solidFill>
                  <a:schemeClr val="tx1"/>
                </a:solidFill>
                <a:effectLst/>
                <a:latin typeface="Segoe UI Light" pitchFamily="34" charset="0"/>
                <a:ea typeface="+mn-ea"/>
                <a:cs typeface="+mn-cs"/>
              </a:rPr>
              <a:t>. As such, Event Hubs does not implement some of the messaging capabilities that are available for topics. If you need those capabilities, topics remain the optimal choice.</a:t>
            </a:r>
            <a:endParaRPr lang="en-US" dirty="0" smtClean="0"/>
          </a:p>
          <a:p>
            <a:endParaRPr lang="en-US" dirty="0" smtClean="0"/>
          </a:p>
          <a:p>
            <a:r>
              <a:rPr lang="en-AU" sz="900" b="0" i="0" kern="1200" dirty="0" smtClean="0">
                <a:solidFill>
                  <a:schemeClr val="tx1"/>
                </a:solidFill>
                <a:effectLst/>
                <a:latin typeface="Segoe UI Light" pitchFamily="34" charset="0"/>
                <a:ea typeface="+mn-ea"/>
                <a:cs typeface="+mn-cs"/>
              </a:rPr>
              <a:t>An Event Hub is created at the namespace level in Service Bus, similar to queues and topics. Event Hubs uses AMQP and HTTP as its primary API interfaces.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Event Hubs provides message streaming through a partitioned consumer pattern. Queues and topics use a </a:t>
            </a:r>
            <a:r>
              <a:rPr lang="en-AU" sz="900" b="0" i="0" u="none" strike="noStrike" kern="1200" dirty="0" smtClean="0">
                <a:solidFill>
                  <a:schemeClr val="tx1"/>
                </a:solidFill>
                <a:effectLst/>
                <a:latin typeface="Segoe UI Light" pitchFamily="34" charset="0"/>
                <a:ea typeface="+mn-ea"/>
                <a:cs typeface="+mn-cs"/>
                <a:hlinkClick r:id="rId3"/>
              </a:rPr>
              <a:t>Competing Consumer</a:t>
            </a:r>
            <a:r>
              <a:rPr lang="en-AU" sz="900" b="0" i="0" kern="1200" dirty="0" smtClean="0">
                <a:solidFill>
                  <a:schemeClr val="tx1"/>
                </a:solidFill>
                <a:effectLst/>
                <a:latin typeface="Segoe UI Light" pitchFamily="34" charset="0"/>
                <a:ea typeface="+mn-ea"/>
                <a:cs typeface="+mn-cs"/>
              </a:rPr>
              <a:t> model in which each consumer attempts to read from the same queue or resource. This competition for the resource ultimately results in complexity and scale limits for stream processing applications. Event Hubs uses a partitioned consumer pattern in which each consumer only reads a specific subset, or partition, of the message stream. This pattern enables tremendous horizontal scale for event processing and provides other stream-focused features that are unavailable in queues and topics.</a:t>
            </a:r>
          </a:p>
          <a:p>
            <a:endParaRPr lang="en-AU" sz="900" b="0" i="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6945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Partitions retain data for a configured retention time that is set at the Event Hub level and applies across all partitions in the Event Hub. Events expire on a time basis; you cannot explicitly delete them. An Event Hub contains multiple partitions. Each partition is independent and contains its own sequence of data. As a result, partitions often grow at different rates.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The number of partitions is specified at the Event Hub creation time and must be between eight and 32.</a:t>
            </a:r>
          </a:p>
          <a:p>
            <a:r>
              <a:rPr lang="en-AU" sz="900" b="0" i="0" kern="1200" dirty="0" smtClean="0">
                <a:solidFill>
                  <a:schemeClr val="tx1"/>
                </a:solidFill>
                <a:effectLst/>
                <a:latin typeface="Segoe UI Light" pitchFamily="34" charset="0"/>
                <a:ea typeface="+mn-ea"/>
                <a:cs typeface="+mn-cs"/>
              </a:rPr>
              <a:t>The number of partitions is primarily influenced by the degree of downstream parallelism required in consuming applications. Partitions are a data organization mechanism and are more related to downstream parallelism than to Event Hub throughput. This makes the choice of number of partitions in an Event Hub directly related to the number of concurrent readers you expect to have. </a:t>
            </a:r>
          </a:p>
          <a:p>
            <a:r>
              <a:rPr lang="en-AU" sz="900" b="0" i="0" kern="1200" dirty="0" smtClean="0">
                <a:solidFill>
                  <a:schemeClr val="tx1"/>
                </a:solidFill>
                <a:effectLst/>
                <a:latin typeface="Segoe UI Light" pitchFamily="34" charset="0"/>
                <a:ea typeface="+mn-ea"/>
                <a:cs typeface="+mn-cs"/>
              </a:rPr>
              <a:t>After Event Hub creation, the partition count is not changeable so you should consider this number in terms of long-term expected parallelism. You can increase the 32 partition limit by contacting the Microsoft Azure Service Bus team.</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0028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u="none" strike="noStrike" kern="1200" dirty="0" smtClean="0">
                <a:solidFill>
                  <a:schemeClr val="tx1"/>
                </a:solidFill>
                <a:effectLst/>
                <a:latin typeface="Segoe UI Light" pitchFamily="34" charset="0"/>
                <a:ea typeface="+mn-ea"/>
                <a:cs typeface="+mn-cs"/>
              </a:rPr>
              <a:t>Acquiring a SAS Token</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Shared Access Signature (SAS) is the authentication mechanism for Event Hubs. Service Bus provides SAS policies at the namespace and Event Hubs level. A SAS token is generated from a SAS key and is an SHA hash of a URL encoded in a specific format. Using the name of the key (policy) and the token, Service Bus can regenerate the hash and thus authenticate the sender. Normally, SAS tokens for event publishers are created with only send privileges on a specific Event Hub. This SAS token URL mechanism is the basis for publisher identification introduced in the Publisher Policy. For more information about working with SAS, see </a:t>
            </a:r>
            <a:r>
              <a:rPr lang="en-AU" sz="900" b="0" i="0" u="none" strike="noStrike" kern="1200" dirty="0" smtClean="0">
                <a:solidFill>
                  <a:schemeClr val="tx1"/>
                </a:solidFill>
                <a:effectLst/>
                <a:latin typeface="Segoe UI Light" pitchFamily="34" charset="0"/>
                <a:ea typeface="+mn-ea"/>
                <a:cs typeface="+mn-cs"/>
                <a:hlinkClick r:id="rId3"/>
              </a:rPr>
              <a:t>Shared Access Signature Authentication with Service Bus</a:t>
            </a:r>
            <a:r>
              <a:rPr lang="en-AU" sz="900" b="0" i="0" kern="1200" dirty="0" smtClean="0">
                <a:solidFill>
                  <a:schemeClr val="tx1"/>
                </a:solidFill>
                <a:effectLst/>
                <a:latin typeface="Segoe UI Light" pitchFamily="34" charset="0"/>
                <a:ea typeface="+mn-ea"/>
                <a:cs typeface="+mn-cs"/>
              </a:rPr>
              <a:t>.</a:t>
            </a:r>
          </a:p>
          <a:p>
            <a:endParaRPr lang="en-AU" sz="900" b="0" i="0" u="none" strike="noStrike" kern="1200" dirty="0" smtClean="0">
              <a:solidFill>
                <a:schemeClr val="tx1"/>
              </a:solidFill>
              <a:effectLst/>
              <a:latin typeface="Segoe UI Light" pitchFamily="34" charset="0"/>
              <a:ea typeface="+mn-ea"/>
              <a:cs typeface="+mn-cs"/>
            </a:endParaRPr>
          </a:p>
          <a:p>
            <a:r>
              <a:rPr lang="en-AU" sz="900" b="0" i="0" u="none" strike="noStrike" kern="1200" dirty="0" smtClean="0">
                <a:solidFill>
                  <a:schemeClr val="tx1"/>
                </a:solidFill>
                <a:effectLst/>
                <a:latin typeface="Segoe UI Light" pitchFamily="34" charset="0"/>
                <a:ea typeface="+mn-ea"/>
                <a:cs typeface="+mn-cs"/>
              </a:rPr>
              <a:t>Publishing an Event</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You can publish an event via AMQP 1.0 or HTTPS. Service Bus provides an </a:t>
            </a:r>
            <a:r>
              <a:rPr lang="en-AU" sz="900" b="0" i="0" u="none" strike="noStrike" kern="1200" dirty="0" err="1" smtClean="0">
                <a:solidFill>
                  <a:schemeClr val="tx1"/>
                </a:solidFill>
                <a:effectLst/>
                <a:latin typeface="Segoe UI Light" pitchFamily="34" charset="0"/>
                <a:ea typeface="+mn-ea"/>
                <a:cs typeface="+mn-cs"/>
                <a:hlinkClick r:id="rId4"/>
              </a:rPr>
              <a:t>EventHubClient</a:t>
            </a:r>
            <a:r>
              <a:rPr lang="en-AU" sz="900" b="0" i="0" kern="1200" dirty="0" smtClean="0">
                <a:solidFill>
                  <a:schemeClr val="tx1"/>
                </a:solidFill>
                <a:effectLst/>
                <a:latin typeface="Segoe UI Light" pitchFamily="34" charset="0"/>
                <a:ea typeface="+mn-ea"/>
                <a:cs typeface="+mn-cs"/>
              </a:rPr>
              <a:t> class that you can use for publishing events to an Event Hub from .NET clients. For other runtimes and platforms, you can use any AMQP 1.0 client such as </a:t>
            </a:r>
            <a:r>
              <a:rPr lang="en-AU" sz="900" b="0" i="0" u="none" strike="noStrike" kern="1200" dirty="0" smtClean="0">
                <a:solidFill>
                  <a:schemeClr val="tx1"/>
                </a:solidFill>
                <a:effectLst/>
                <a:latin typeface="Segoe UI Light" pitchFamily="34" charset="0"/>
                <a:ea typeface="+mn-ea"/>
                <a:cs typeface="+mn-cs"/>
                <a:hlinkClick r:id="rId5"/>
              </a:rPr>
              <a:t>Apache </a:t>
            </a:r>
            <a:r>
              <a:rPr lang="en-AU" sz="900" b="0" i="0" u="none" strike="noStrike" kern="1200" dirty="0" err="1" smtClean="0">
                <a:solidFill>
                  <a:schemeClr val="tx1"/>
                </a:solidFill>
                <a:effectLst/>
                <a:latin typeface="Segoe UI Light" pitchFamily="34" charset="0"/>
                <a:ea typeface="+mn-ea"/>
                <a:cs typeface="+mn-cs"/>
                <a:hlinkClick r:id="rId5"/>
              </a:rPr>
              <a:t>Qpid</a:t>
            </a:r>
            <a:r>
              <a:rPr lang="en-AU" sz="900" b="0" i="0" kern="1200" dirty="0" smtClean="0">
                <a:solidFill>
                  <a:schemeClr val="tx1"/>
                </a:solidFill>
                <a:effectLst/>
                <a:latin typeface="Segoe UI Light" pitchFamily="34" charset="0"/>
                <a:ea typeface="+mn-ea"/>
                <a:cs typeface="+mn-cs"/>
              </a:rPr>
              <a:t>. </a:t>
            </a:r>
          </a:p>
          <a:p>
            <a:endParaRPr lang="en-AU" sz="900" b="0" i="0" kern="1200" dirty="0" smtClean="0">
              <a:solidFill>
                <a:schemeClr val="tx1"/>
              </a:solidFill>
              <a:effectLst/>
              <a:latin typeface="Segoe UI Light" pitchFamily="34" charset="0"/>
              <a:ea typeface="+mn-ea"/>
              <a:cs typeface="+mn-cs"/>
            </a:endParaRPr>
          </a:p>
          <a:p>
            <a:r>
              <a:rPr lang="en-AU" sz="900" b="1" i="0" kern="1200" dirty="0" smtClean="0">
                <a:solidFill>
                  <a:schemeClr val="tx1"/>
                </a:solidFill>
                <a:effectLst/>
                <a:latin typeface="Segoe UI Light" pitchFamily="34" charset="0"/>
                <a:ea typeface="+mn-ea"/>
                <a:cs typeface="+mn-cs"/>
              </a:rPr>
              <a:t>You can publish events individually, or batched. </a:t>
            </a:r>
          </a:p>
          <a:p>
            <a:r>
              <a:rPr lang="en-AU" sz="900" b="1" i="0" kern="1200" dirty="0" smtClean="0">
                <a:solidFill>
                  <a:schemeClr val="tx1"/>
                </a:solidFill>
                <a:effectLst/>
                <a:latin typeface="Segoe UI Light" pitchFamily="34" charset="0"/>
                <a:ea typeface="+mn-ea"/>
                <a:cs typeface="+mn-cs"/>
              </a:rPr>
              <a:t>A single publication (event data instance) has a limit of 256KB</a:t>
            </a:r>
            <a:r>
              <a:rPr lang="en-AU" sz="900" b="0" i="0" kern="1200" dirty="0" smtClean="0">
                <a:solidFill>
                  <a:schemeClr val="tx1"/>
                </a:solidFill>
                <a:effectLst/>
                <a:latin typeface="Segoe UI Light" pitchFamily="34" charset="0"/>
                <a:ea typeface="+mn-ea"/>
                <a:cs typeface="+mn-cs"/>
              </a:rPr>
              <a:t>, regardless of whether it is a single event or a batch. Publishing events larger than this will result in an error. It is a best practice for publishers to be unaware of partitions within the Event Hub and to only specify a </a:t>
            </a:r>
            <a:r>
              <a:rPr lang="en-AU" sz="900" b="1" i="0" kern="1200" dirty="0" err="1" smtClean="0">
                <a:solidFill>
                  <a:schemeClr val="tx1"/>
                </a:solidFill>
                <a:effectLst/>
                <a:latin typeface="Segoe UI Light" pitchFamily="34" charset="0"/>
                <a:ea typeface="+mn-ea"/>
                <a:cs typeface="+mn-cs"/>
              </a:rPr>
              <a:t>PartitionKey</a:t>
            </a:r>
            <a:r>
              <a:rPr lang="en-AU" sz="900" b="0" i="0" kern="1200" dirty="0" smtClean="0">
                <a:solidFill>
                  <a:schemeClr val="tx1"/>
                </a:solidFill>
                <a:effectLst/>
                <a:latin typeface="Segoe UI Light" pitchFamily="34" charset="0"/>
                <a:ea typeface="+mn-ea"/>
                <a:cs typeface="+mn-cs"/>
              </a:rPr>
              <a:t>, introduced below, or their identity via their SAS token.</a:t>
            </a:r>
          </a:p>
          <a:p>
            <a:r>
              <a:rPr lang="en-AU" sz="900" b="0" i="0" kern="1200" dirty="0" smtClean="0">
                <a:solidFill>
                  <a:schemeClr val="tx1"/>
                </a:solidFill>
                <a:effectLst/>
                <a:latin typeface="Segoe UI Light" pitchFamily="34" charset="0"/>
                <a:ea typeface="+mn-ea"/>
                <a:cs typeface="+mn-cs"/>
              </a:rPr>
              <a:t>The choice to use AMQP or HTTPS is specific to the usage scenario. AMQP requires the establishment of a persistent bidirectional socket in addition to transport level security (TLS) or SSL/TLS. This can be a costly operation in terms of network traffic, but only hap</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10/14/2015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306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components to pricing</a:t>
            </a:r>
          </a:p>
          <a:p>
            <a:pPr marL="228600" indent="-228600">
              <a:buAutoNum type="arabicPeriod"/>
            </a:pPr>
            <a:r>
              <a:rPr lang="en-US" dirty="0" smtClean="0"/>
              <a:t>Events</a:t>
            </a:r>
          </a:p>
          <a:p>
            <a:pPr marL="228600" indent="-228600">
              <a:buAutoNum type="arabicPeriod"/>
            </a:pPr>
            <a:r>
              <a:rPr lang="en-US" dirty="0" smtClean="0"/>
              <a:t>Throughput units</a:t>
            </a:r>
          </a:p>
          <a:p>
            <a:pPr marL="228600" indent="-228600">
              <a:buAutoNum type="arabicPeriod"/>
            </a:pPr>
            <a:endParaRPr lang="en-US" dirty="0" smtClean="0"/>
          </a:p>
          <a:p>
            <a:pPr marL="228600" indent="-228600">
              <a:buAutoNum type="arabicPeriod"/>
            </a:pPr>
            <a:endParaRPr lang="en-US" dirty="0" smtClean="0"/>
          </a:p>
          <a:p>
            <a:r>
              <a:rPr lang="en-AU" sz="900" b="1" i="0" u="none" strike="noStrike" kern="1200" dirty="0" smtClean="0">
                <a:solidFill>
                  <a:schemeClr val="tx1"/>
                </a:solidFill>
                <a:effectLst/>
                <a:latin typeface="Segoe UI Light" pitchFamily="34" charset="0"/>
                <a:ea typeface="+mn-ea"/>
                <a:cs typeface="+mn-cs"/>
                <a:hlinkClick r:id="rId3"/>
              </a:rPr>
              <a:t>What are throughput units and how are they </a:t>
            </a:r>
            <a:r>
              <a:rPr lang="en-AU" sz="900" b="1" i="0" u="none" strike="noStrike" kern="1200" dirty="0" err="1" smtClean="0">
                <a:solidFill>
                  <a:schemeClr val="tx1"/>
                </a:solidFill>
                <a:effectLst/>
                <a:latin typeface="Segoe UI Light" pitchFamily="34" charset="0"/>
                <a:ea typeface="+mn-ea"/>
                <a:cs typeface="+mn-cs"/>
                <a:hlinkClick r:id="rId3"/>
              </a:rPr>
              <a:t>billed?</a:t>
            </a:r>
            <a:r>
              <a:rPr lang="en-AU" sz="900" b="0" i="0" kern="1200" dirty="0" err="1" smtClean="0">
                <a:solidFill>
                  <a:schemeClr val="tx1"/>
                </a:solidFill>
                <a:effectLst/>
                <a:latin typeface="Segoe UI Light" pitchFamily="34" charset="0"/>
                <a:ea typeface="+mn-ea"/>
                <a:cs typeface="+mn-cs"/>
              </a:rPr>
              <a:t>Throughput</a:t>
            </a:r>
            <a:r>
              <a:rPr lang="en-AU" sz="900" b="0" i="0" kern="1200" dirty="0" smtClean="0">
                <a:solidFill>
                  <a:schemeClr val="tx1"/>
                </a:solidFill>
                <a:effectLst/>
                <a:latin typeface="Segoe UI Light" pitchFamily="34" charset="0"/>
                <a:ea typeface="+mn-ea"/>
                <a:cs typeface="+mn-cs"/>
              </a:rPr>
              <a:t> units are explicitly selected by the customer, either through the Azure portal or Event Hub management APIs. Throughput units apply to all Event Hubs in a Service Bus namespace, and each throughput unit entitles the namespace to the following capabilities:</a:t>
            </a:r>
          </a:p>
          <a:p>
            <a:r>
              <a:rPr lang="en-AU" sz="900" b="0" i="0" kern="1200" dirty="0" smtClean="0">
                <a:solidFill>
                  <a:schemeClr val="tx1"/>
                </a:solidFill>
                <a:effectLst/>
                <a:latin typeface="Segoe UI Light" pitchFamily="34" charset="0"/>
                <a:ea typeface="+mn-ea"/>
                <a:cs typeface="+mn-cs"/>
              </a:rPr>
              <a:t>Up to 1 MB per second of ingress events (= events send into an Event Hub), but no more than 1000 ingress events, management operations, or control API calls per second.</a:t>
            </a:r>
          </a:p>
          <a:p>
            <a:r>
              <a:rPr lang="en-AU" sz="900" b="0" i="0" kern="1200" dirty="0" smtClean="0">
                <a:solidFill>
                  <a:schemeClr val="tx1"/>
                </a:solidFill>
                <a:effectLst/>
                <a:latin typeface="Segoe UI Light" pitchFamily="34" charset="0"/>
                <a:ea typeface="+mn-ea"/>
                <a:cs typeface="+mn-cs"/>
              </a:rPr>
              <a:t>Up to 2 MB per second of egress events (= events consumed from an Event Hub).</a:t>
            </a:r>
          </a:p>
          <a:p>
            <a:r>
              <a:rPr lang="en-AU" sz="900" b="0" i="0" kern="1200" dirty="0" smtClean="0">
                <a:solidFill>
                  <a:schemeClr val="tx1"/>
                </a:solidFill>
                <a:effectLst/>
                <a:latin typeface="Segoe UI Light" pitchFamily="34" charset="0"/>
                <a:ea typeface="+mn-ea"/>
                <a:cs typeface="+mn-cs"/>
              </a:rPr>
              <a:t>Up to 84GB of event storage (sufficient for the default 24 hour retention period).</a:t>
            </a:r>
          </a:p>
          <a:p>
            <a:r>
              <a:rPr lang="en-AU" sz="900" b="0" i="0" kern="1200" dirty="0" smtClean="0">
                <a:solidFill>
                  <a:schemeClr val="tx1"/>
                </a:solidFill>
                <a:effectLst/>
                <a:latin typeface="Segoe UI Light" pitchFamily="34" charset="0"/>
                <a:ea typeface="+mn-ea"/>
                <a:cs typeface="+mn-cs"/>
              </a:rPr>
              <a:t>Throughput units are billed hourly, based on the maximum number of units selected during this hour.</a:t>
            </a:r>
          </a:p>
          <a:p>
            <a:r>
              <a:rPr lang="en-AU" sz="900" b="1" i="0" u="none" strike="noStrike" kern="1200" dirty="0" smtClean="0">
                <a:solidFill>
                  <a:schemeClr val="tx1"/>
                </a:solidFill>
                <a:effectLst/>
                <a:latin typeface="Segoe UI Light" pitchFamily="34" charset="0"/>
                <a:ea typeface="+mn-ea"/>
                <a:cs typeface="+mn-cs"/>
                <a:hlinkClick r:id="rId3"/>
              </a:rPr>
              <a:t>How are Event Hub throughput units </a:t>
            </a:r>
            <a:r>
              <a:rPr lang="en-AU" sz="900" b="1" i="0" u="none" strike="noStrike" kern="1200" dirty="0" err="1" smtClean="0">
                <a:solidFill>
                  <a:schemeClr val="tx1"/>
                </a:solidFill>
                <a:effectLst/>
                <a:latin typeface="Segoe UI Light" pitchFamily="34" charset="0"/>
                <a:ea typeface="+mn-ea"/>
                <a:cs typeface="+mn-cs"/>
                <a:hlinkClick r:id="rId3"/>
              </a:rPr>
              <a:t>enforced?</a:t>
            </a:r>
            <a:r>
              <a:rPr lang="en-AU" sz="900" b="0" i="0" kern="1200" dirty="0" err="1" smtClean="0">
                <a:solidFill>
                  <a:schemeClr val="tx1"/>
                </a:solidFill>
                <a:effectLst/>
                <a:latin typeface="Segoe UI Light" pitchFamily="34" charset="0"/>
                <a:ea typeface="+mn-ea"/>
                <a:cs typeface="+mn-cs"/>
              </a:rPr>
              <a:t>If</a:t>
            </a:r>
            <a:r>
              <a:rPr lang="en-AU" sz="900" b="0" i="0" kern="1200" dirty="0" smtClean="0">
                <a:solidFill>
                  <a:schemeClr val="tx1"/>
                </a:solidFill>
                <a:effectLst/>
                <a:latin typeface="Segoe UI Light" pitchFamily="34" charset="0"/>
                <a:ea typeface="+mn-ea"/>
                <a:cs typeface="+mn-cs"/>
              </a:rPr>
              <a:t> the total ingress throughput or the total ingress event rate across all Event Hubs in a namespace exceeds the aggregate throughput unit allowances, senders will get throttled and receive errors indicating that the ingress quota has been exceeded.</a:t>
            </a:r>
          </a:p>
          <a:p>
            <a:r>
              <a:rPr lang="en-AU" sz="900" b="0" i="0" kern="1200" dirty="0" smtClean="0">
                <a:solidFill>
                  <a:schemeClr val="tx1"/>
                </a:solidFill>
                <a:effectLst/>
                <a:latin typeface="Segoe UI Light" pitchFamily="34" charset="0"/>
                <a:ea typeface="+mn-ea"/>
                <a:cs typeface="+mn-cs"/>
              </a:rPr>
              <a:t>If the total egress throughput or the total event egress rate across all Event Hubs in a namespace exceeds the aggregate throughput unit allowances, receivers will get throttled and receive errors indicating that the egress quota has been exceeded. Ingress and egress quotas are enforced separately, so that no sender can cause event consumption to slow down, nor a receiver can prevent events from being sent into Event Hub.</a:t>
            </a:r>
          </a:p>
          <a:p>
            <a:r>
              <a:rPr lang="en-AU" sz="900" b="0" i="0" kern="1200" dirty="0" smtClean="0">
                <a:solidFill>
                  <a:schemeClr val="tx1"/>
                </a:solidFill>
                <a:effectLst/>
                <a:latin typeface="Segoe UI Light" pitchFamily="34" charset="0"/>
                <a:ea typeface="+mn-ea"/>
                <a:cs typeface="+mn-cs"/>
              </a:rPr>
              <a:t>Note that the throughput unit selection is independent of the number of Event Hub Partitions (sometimes referred to as shards in similar systems). While each Partition offers a maximum throughput of 1 MB per second 1000 event per second ingress, and 2 MB per second egress, there is no fixed charge for the partitions themselves. The charge is for the aggregate throughput units on all Event Hubs in a Service Bus namespace. With this, customers can create enough Partitions to support the anticipated maximum load for their systems, without incurring any Throughput Unit charges until the Event load on the system actually requires higher throughput numbers, and without having to change the structure and architecture of their systems as the load on the system increases.</a:t>
            </a:r>
          </a:p>
          <a:p>
            <a:r>
              <a:rPr lang="en-AU" sz="900" b="0" i="0" kern="1200" dirty="0" smtClean="0">
                <a:solidFill>
                  <a:schemeClr val="tx1"/>
                </a:solidFill>
                <a:effectLst/>
                <a:latin typeface="Segoe UI Light" pitchFamily="34" charset="0"/>
                <a:ea typeface="+mn-ea"/>
                <a:cs typeface="+mn-cs"/>
              </a:rPr>
              <a:t>Example: Suppose you chose 8 throughput unit on a namespace, and create a single Event Hub with 32 partitions. If all partitions in this Event Hub see even load, each partition gets approximately 0.25 MB/s ingress throughput for a total aggregate throughput of 8 MB/s. If a single partition sees a usage spike to 1 MB/s, while 8 other partitions only see half their peak load (0.125 MB/s), no throttling will occur. However, if the single partition spiked beyond 1 MB/s, it will get throttled due to the per-partition limit, even if the aggregate throughput of all partitions is below the 8 MB/s.</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10/14/2015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51954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67896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1844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10/14/2015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27246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10/14/2015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863814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10/14/2015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75710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10/14/2015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5383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734"/>
              </a:lnSpc>
              <a:spcBef>
                <a:spcPts val="510"/>
              </a:spcBef>
              <a:buFont typeface="Courier New" panose="02070309020205020404" pitchFamily="49" charset="0"/>
              <a:buChar char="o"/>
            </a:pPr>
            <a:r>
              <a:rPr lang="en-US" sz="900" dirty="0" smtClean="0">
                <a:solidFill>
                  <a:srgbClr val="505050"/>
                </a:solidFill>
                <a:ea typeface="Segoe UI" panose="020B0502040204020203" pitchFamily="34" charset="0"/>
                <a:cs typeface="Segoe UI" panose="020B0502040204020203" pitchFamily="34" charset="0"/>
              </a:rPr>
              <a:t>Improves calf production up to </a:t>
            </a:r>
            <a:r>
              <a:rPr lang="en-US" sz="900" b="1" dirty="0" smtClean="0">
                <a:solidFill>
                  <a:srgbClr val="505050"/>
                </a:solidFill>
                <a:ea typeface="Segoe UI" panose="020B0502040204020203" pitchFamily="34" charset="0"/>
                <a:cs typeface="Segoe UI" panose="020B0502040204020203" pitchFamily="34" charset="0"/>
              </a:rPr>
              <a:t>31%</a:t>
            </a:r>
            <a:r>
              <a:rPr lang="en-US" sz="900" dirty="0" smtClean="0">
                <a:solidFill>
                  <a:srgbClr val="505050"/>
                </a:solidFill>
                <a:ea typeface="Segoe UI" panose="020B0502040204020203" pitchFamily="34" charset="0"/>
                <a:cs typeface="Segoe UI" panose="020B0502040204020203" pitchFamily="34" charset="0"/>
              </a:rPr>
              <a:t>, with an average of </a:t>
            </a:r>
            <a:r>
              <a:rPr lang="en-US" sz="900" b="1" dirty="0" smtClean="0">
                <a:solidFill>
                  <a:srgbClr val="505050"/>
                </a:solidFill>
                <a:ea typeface="Segoe UI" panose="020B0502040204020203" pitchFamily="34" charset="0"/>
                <a:cs typeface="Segoe UI" panose="020B0502040204020203" pitchFamily="34" charset="0"/>
              </a:rPr>
              <a:t>12%</a:t>
            </a:r>
          </a:p>
          <a:p>
            <a:pPr>
              <a:lnSpc>
                <a:spcPts val="1734"/>
              </a:lnSpc>
              <a:spcBef>
                <a:spcPts val="510"/>
              </a:spcBef>
              <a:buFont typeface="Courier New" panose="02070309020205020404" pitchFamily="49" charset="0"/>
              <a:buChar char="o"/>
            </a:pPr>
            <a:r>
              <a:rPr lang="en-US" sz="900" dirty="0" smtClean="0">
                <a:solidFill>
                  <a:srgbClr val="505050"/>
                </a:solidFill>
                <a:ea typeface="Segoe UI" panose="020B0502040204020203" pitchFamily="34" charset="0"/>
                <a:cs typeface="Segoe UI" panose="020B0502040204020203" pitchFamily="34" charset="0"/>
              </a:rPr>
              <a:t>Modernizes data access with </a:t>
            </a:r>
            <a:r>
              <a:rPr lang="en-US" sz="900" b="1" dirty="0" smtClean="0">
                <a:solidFill>
                  <a:srgbClr val="505050"/>
                </a:solidFill>
                <a:ea typeface="Segoe UI" panose="020B0502040204020203" pitchFamily="34" charset="0"/>
                <a:cs typeface="Segoe UI" panose="020B0502040204020203" pitchFamily="34" charset="0"/>
              </a:rPr>
              <a:t>mobile</a:t>
            </a:r>
            <a:r>
              <a:rPr lang="en-US" sz="900" dirty="0" smtClean="0">
                <a:solidFill>
                  <a:srgbClr val="505050"/>
                </a:solidFill>
                <a:ea typeface="Segoe UI" panose="020B0502040204020203" pitchFamily="34" charset="0"/>
                <a:cs typeface="Segoe UI" panose="020B0502040204020203" pitchFamily="34" charset="0"/>
              </a:rPr>
              <a:t> phone alerts, reducing labor costs for monitoring cows</a:t>
            </a:r>
          </a:p>
          <a:p>
            <a:pPr>
              <a:lnSpc>
                <a:spcPts val="1734"/>
              </a:lnSpc>
              <a:spcBef>
                <a:spcPts val="510"/>
              </a:spcBef>
              <a:buFont typeface="Courier New" panose="02070309020205020404" pitchFamily="49" charset="0"/>
              <a:buChar char="o"/>
            </a:pPr>
            <a:r>
              <a:rPr lang="en-US" sz="900" b="1" dirty="0" smtClean="0">
                <a:solidFill>
                  <a:srgbClr val="505050"/>
                </a:solidFill>
                <a:ea typeface="Segoe UI" panose="020B0502040204020203" pitchFamily="34" charset="0"/>
                <a:cs typeface="Segoe UI" panose="020B0502040204020203" pitchFamily="34" charset="0"/>
              </a:rPr>
              <a:t>Transforms</a:t>
            </a:r>
            <a:r>
              <a:rPr lang="en-US" sz="900" dirty="0" smtClean="0">
                <a:solidFill>
                  <a:srgbClr val="505050"/>
                </a:solidFill>
                <a:ea typeface="Segoe UI" panose="020B0502040204020203" pitchFamily="34" charset="0"/>
                <a:cs typeface="Segoe UI" panose="020B0502040204020203" pitchFamily="34" charset="0"/>
              </a:rPr>
              <a:t> herd management by allowing farmers to increase chances of producing a male or female calf</a:t>
            </a:r>
          </a:p>
          <a:p>
            <a:pPr>
              <a:lnSpc>
                <a:spcPts val="1734"/>
              </a:lnSpc>
              <a:spcBef>
                <a:spcPts val="510"/>
              </a:spcBef>
              <a:buFont typeface="Courier New" panose="02070309020205020404" pitchFamily="49" charset="0"/>
              <a:buChar char="o"/>
            </a:pPr>
            <a:r>
              <a:rPr lang="en-US" sz="900" b="1" dirty="0" smtClean="0">
                <a:solidFill>
                  <a:srgbClr val="505050"/>
                </a:solidFill>
                <a:ea typeface="Segoe UI" panose="020B0502040204020203" pitchFamily="34" charset="0"/>
                <a:cs typeface="Segoe UI" panose="020B0502040204020203" pitchFamily="34" charset="0"/>
              </a:rPr>
              <a:t>Reduces loss </a:t>
            </a:r>
            <a:r>
              <a:rPr lang="en-US" sz="900" dirty="0" smtClean="0">
                <a:solidFill>
                  <a:srgbClr val="505050"/>
                </a:solidFill>
                <a:ea typeface="Segoe UI" panose="020B0502040204020203" pitchFamily="34" charset="0"/>
                <a:cs typeface="Segoe UI" panose="020B0502040204020203" pitchFamily="34" charset="0"/>
              </a:rPr>
              <a:t>by detecting 8-10 different kinds of diseases in cattle</a:t>
            </a:r>
            <a:endParaRPr lang="en-US" sz="900" dirty="0">
              <a:solidFill>
                <a:srgbClr val="505050"/>
              </a:solidFill>
              <a:ea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10/14/2015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56904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10/14/2015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899910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10/14/2015 10:51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617013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10/14/2015 10:51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0093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City Simulation Game</a:t>
            </a:r>
          </a:p>
          <a:p>
            <a:r>
              <a:rPr lang="en-US" dirty="0" smtClean="0"/>
              <a:t>Windows, OSX, Linux</a:t>
            </a:r>
          </a:p>
          <a:p>
            <a:r>
              <a:rPr lang="en-US" dirty="0" smtClean="0"/>
              <a:t>Easy to extend using C# (Mono)</a:t>
            </a:r>
          </a:p>
          <a:p>
            <a:r>
              <a:rPr lang="en-US" dirty="0" smtClean="0"/>
              <a:t>Easy to get and demo (Steam)</a:t>
            </a:r>
          </a:p>
          <a:p>
            <a:r>
              <a:rPr lang="en-US" dirty="0" smtClean="0"/>
              <a:t>Huge </a:t>
            </a:r>
            <a:r>
              <a:rPr lang="en-US" dirty="0" err="1" smtClean="0"/>
              <a:t>modding</a:t>
            </a:r>
            <a:r>
              <a:rPr lang="en-US" dirty="0" smtClean="0"/>
              <a:t> community</a:t>
            </a:r>
          </a:p>
          <a:p>
            <a:r>
              <a:rPr lang="en-US" dirty="0" smtClean="0"/>
              <a:t>Mod’s source code available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95557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10/14/2015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470871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10/14/2015 10:51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0237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u="none" strike="noStrike" kern="1200" dirty="0" smtClean="0">
                <a:solidFill>
                  <a:schemeClr val="tx1"/>
                </a:solidFill>
                <a:effectLst/>
                <a:latin typeface="Segoe UI Light" pitchFamily="34" charset="0"/>
                <a:ea typeface="+mn-ea"/>
                <a:cs typeface="+mn-cs"/>
              </a:rPr>
              <a:t>Acquiring a SAS Token</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Shared Access Signature (SAS) is the authentication mechanism for Event Hubs. Service Bus provides SAS policies at the namespace and Event Hubs level. A SAS token is generated from a SAS key and is an SHA hash of a URL encoded in a specific format. Using the name of the key (policy) and the token, Service Bus can regenerate the hash and thus authenticate the sender. Normally, SAS tokens for event publishers are created with only send privileges on a specific Event Hub. This SAS token URL mechanism is the basis for publisher identification introduced in the Publisher Policy. For more information about working with SAS, see </a:t>
            </a:r>
            <a:r>
              <a:rPr lang="en-AU" sz="900" b="0" i="0" u="none" strike="noStrike" kern="1200" dirty="0" smtClean="0">
                <a:solidFill>
                  <a:schemeClr val="tx1"/>
                </a:solidFill>
                <a:effectLst/>
                <a:latin typeface="Segoe UI Light" pitchFamily="34" charset="0"/>
                <a:ea typeface="+mn-ea"/>
                <a:cs typeface="+mn-cs"/>
                <a:hlinkClick r:id="rId3"/>
              </a:rPr>
              <a:t>Shared Access Signature Authentication with Service Bus</a:t>
            </a:r>
            <a:r>
              <a:rPr lang="en-AU" sz="900" b="0" i="0" kern="1200" dirty="0" smtClean="0">
                <a:solidFill>
                  <a:schemeClr val="tx1"/>
                </a:solidFill>
                <a:effectLst/>
                <a:latin typeface="Segoe UI Light" pitchFamily="34" charset="0"/>
                <a:ea typeface="+mn-ea"/>
                <a:cs typeface="+mn-cs"/>
              </a:rPr>
              <a:t>.</a:t>
            </a:r>
          </a:p>
          <a:p>
            <a:endParaRPr lang="en-AU" sz="900" b="0" i="0" u="none" strike="noStrike" kern="1200" dirty="0" smtClean="0">
              <a:solidFill>
                <a:schemeClr val="tx1"/>
              </a:solidFill>
              <a:effectLst/>
              <a:latin typeface="Segoe UI Light" pitchFamily="34" charset="0"/>
              <a:ea typeface="+mn-ea"/>
              <a:cs typeface="+mn-cs"/>
            </a:endParaRPr>
          </a:p>
          <a:p>
            <a:r>
              <a:rPr lang="en-AU" sz="900" b="0" i="0" u="none" strike="noStrike" kern="1200" dirty="0" smtClean="0">
                <a:solidFill>
                  <a:schemeClr val="tx1"/>
                </a:solidFill>
                <a:effectLst/>
                <a:latin typeface="Segoe UI Light" pitchFamily="34" charset="0"/>
                <a:ea typeface="+mn-ea"/>
                <a:cs typeface="+mn-cs"/>
              </a:rPr>
              <a:t>Publishing an Event</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You can publish an event via AMQP 1.0 or HTTPS. Service Bus provides an </a:t>
            </a:r>
            <a:r>
              <a:rPr lang="en-AU" sz="900" b="0" i="0" u="none" strike="noStrike" kern="1200" dirty="0" err="1" smtClean="0">
                <a:solidFill>
                  <a:schemeClr val="tx1"/>
                </a:solidFill>
                <a:effectLst/>
                <a:latin typeface="Segoe UI Light" pitchFamily="34" charset="0"/>
                <a:ea typeface="+mn-ea"/>
                <a:cs typeface="+mn-cs"/>
                <a:hlinkClick r:id="rId4"/>
              </a:rPr>
              <a:t>EventHubClient</a:t>
            </a:r>
            <a:r>
              <a:rPr lang="en-AU" sz="900" b="0" i="0" kern="1200" dirty="0" smtClean="0">
                <a:solidFill>
                  <a:schemeClr val="tx1"/>
                </a:solidFill>
                <a:effectLst/>
                <a:latin typeface="Segoe UI Light" pitchFamily="34" charset="0"/>
                <a:ea typeface="+mn-ea"/>
                <a:cs typeface="+mn-cs"/>
              </a:rPr>
              <a:t> class that you can use for publishing events to an Event Hub from .NET clients. For other runtimes and platforms, you can use any AMQP 1.0 client such as </a:t>
            </a:r>
            <a:r>
              <a:rPr lang="en-AU" sz="900" b="0" i="0" u="none" strike="noStrike" kern="1200" dirty="0" smtClean="0">
                <a:solidFill>
                  <a:schemeClr val="tx1"/>
                </a:solidFill>
                <a:effectLst/>
                <a:latin typeface="Segoe UI Light" pitchFamily="34" charset="0"/>
                <a:ea typeface="+mn-ea"/>
                <a:cs typeface="+mn-cs"/>
                <a:hlinkClick r:id="rId5"/>
              </a:rPr>
              <a:t>Apache </a:t>
            </a:r>
            <a:r>
              <a:rPr lang="en-AU" sz="900" b="0" i="0" u="none" strike="noStrike" kern="1200" dirty="0" err="1" smtClean="0">
                <a:solidFill>
                  <a:schemeClr val="tx1"/>
                </a:solidFill>
                <a:effectLst/>
                <a:latin typeface="Segoe UI Light" pitchFamily="34" charset="0"/>
                <a:ea typeface="+mn-ea"/>
                <a:cs typeface="+mn-cs"/>
                <a:hlinkClick r:id="rId5"/>
              </a:rPr>
              <a:t>Qpid</a:t>
            </a:r>
            <a:r>
              <a:rPr lang="en-AU" sz="900" b="0" i="0" kern="1200" dirty="0" smtClean="0">
                <a:solidFill>
                  <a:schemeClr val="tx1"/>
                </a:solidFill>
                <a:effectLst/>
                <a:latin typeface="Segoe UI Light" pitchFamily="34" charset="0"/>
                <a:ea typeface="+mn-ea"/>
                <a:cs typeface="+mn-cs"/>
              </a:rPr>
              <a:t>. </a:t>
            </a:r>
          </a:p>
          <a:p>
            <a:endParaRPr lang="en-AU" sz="900" b="0" i="0" kern="1200" dirty="0" smtClean="0">
              <a:solidFill>
                <a:schemeClr val="tx1"/>
              </a:solidFill>
              <a:effectLst/>
              <a:latin typeface="Segoe UI Light" pitchFamily="34" charset="0"/>
              <a:ea typeface="+mn-ea"/>
              <a:cs typeface="+mn-cs"/>
            </a:endParaRPr>
          </a:p>
          <a:p>
            <a:r>
              <a:rPr lang="en-AU" sz="900" b="1" i="0" kern="1200" dirty="0" smtClean="0">
                <a:solidFill>
                  <a:schemeClr val="tx1"/>
                </a:solidFill>
                <a:effectLst/>
                <a:latin typeface="Segoe UI Light" pitchFamily="34" charset="0"/>
                <a:ea typeface="+mn-ea"/>
                <a:cs typeface="+mn-cs"/>
              </a:rPr>
              <a:t>You can publish events individually, or batched. </a:t>
            </a:r>
          </a:p>
          <a:p>
            <a:r>
              <a:rPr lang="en-AU" sz="900" b="1" i="0" kern="1200" dirty="0" smtClean="0">
                <a:solidFill>
                  <a:schemeClr val="tx1"/>
                </a:solidFill>
                <a:effectLst/>
                <a:latin typeface="Segoe UI Light" pitchFamily="34" charset="0"/>
                <a:ea typeface="+mn-ea"/>
                <a:cs typeface="+mn-cs"/>
              </a:rPr>
              <a:t>A single publication (event data instance) has a limit of 256KB</a:t>
            </a:r>
            <a:r>
              <a:rPr lang="en-AU" sz="900" b="0" i="0" kern="1200" dirty="0" smtClean="0">
                <a:solidFill>
                  <a:schemeClr val="tx1"/>
                </a:solidFill>
                <a:effectLst/>
                <a:latin typeface="Segoe UI Light" pitchFamily="34" charset="0"/>
                <a:ea typeface="+mn-ea"/>
                <a:cs typeface="+mn-cs"/>
              </a:rPr>
              <a:t>, regardless of whether it is a single event or a batch. Publishing events larger than this will result in an error. It is a best practice for publishers to be unaware of partitions within the Event Hub and to only specify a </a:t>
            </a:r>
            <a:r>
              <a:rPr lang="en-AU" sz="900" b="1" i="0" kern="1200" dirty="0" err="1" smtClean="0">
                <a:solidFill>
                  <a:schemeClr val="tx1"/>
                </a:solidFill>
                <a:effectLst/>
                <a:latin typeface="Segoe UI Light" pitchFamily="34" charset="0"/>
                <a:ea typeface="+mn-ea"/>
                <a:cs typeface="+mn-cs"/>
              </a:rPr>
              <a:t>PartitionKey</a:t>
            </a:r>
            <a:r>
              <a:rPr lang="en-AU" sz="900" b="0" i="0" kern="1200" dirty="0" smtClean="0">
                <a:solidFill>
                  <a:schemeClr val="tx1"/>
                </a:solidFill>
                <a:effectLst/>
                <a:latin typeface="Segoe UI Light" pitchFamily="34" charset="0"/>
                <a:ea typeface="+mn-ea"/>
                <a:cs typeface="+mn-cs"/>
              </a:rPr>
              <a:t>, introduced below, or their identity via their SAS token.</a:t>
            </a:r>
          </a:p>
          <a:p>
            <a:r>
              <a:rPr lang="en-AU" sz="900" b="0" i="0" kern="1200" dirty="0" smtClean="0">
                <a:solidFill>
                  <a:schemeClr val="tx1"/>
                </a:solidFill>
                <a:effectLst/>
                <a:latin typeface="Segoe UI Light" pitchFamily="34" charset="0"/>
                <a:ea typeface="+mn-ea"/>
                <a:cs typeface="+mn-cs"/>
              </a:rPr>
              <a:t>The choice to use AMQP or HTTPS is specific to the usage scenario. AMQP requires the establishment of a persistent bidirectional socket in addition to transport level security (TLS) or SSL/TLS. This can be a costly operation in terms of network traffic, but only hap</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10/14/2015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640802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10/14/2015 10:51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876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10/14/2015 10:51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4434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902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t>10/14/2015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2977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10/14/2015 10:51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77877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10/14/2015 11:19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955356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10/14/2015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14938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smtClean="0"/>
              <a:t>Adam Takes</a:t>
            </a:r>
            <a:r>
              <a:rPr lang="en-AU" b="1" baseline="0" dirty="0" smtClean="0"/>
              <a:t> Over</a:t>
            </a:r>
          </a:p>
          <a:p>
            <a:endParaRPr lang="en-AU" dirty="0" smtClean="0"/>
          </a:p>
          <a:p>
            <a:pPr marL="171450" indent="-171450">
              <a:buFont typeface="Arial" panose="020B0604020202020204" pitchFamily="34" charset="0"/>
              <a:buChar char="•"/>
            </a:pPr>
            <a:r>
              <a:rPr lang="en-AU" baseline="0" dirty="0" smtClean="0"/>
              <a:t>Simulating a complex world not just an aircraft</a:t>
            </a:r>
          </a:p>
          <a:p>
            <a:pPr marL="171450" indent="-171450">
              <a:buFont typeface="Arial" panose="020B0604020202020204" pitchFamily="34" charset="0"/>
              <a:buChar char="•"/>
            </a:pPr>
            <a:r>
              <a:rPr lang="en-AU" baseline="0" dirty="0" smtClean="0"/>
              <a:t>Talk about the different sort of units (vehicles, aircraft, troops)</a:t>
            </a:r>
          </a:p>
          <a:p>
            <a:pPr marL="171450" indent="-171450">
              <a:buFont typeface="Arial" panose="020B0604020202020204" pitchFamily="34" charset="0"/>
              <a:buChar char="•"/>
            </a:pPr>
            <a:r>
              <a:rPr lang="en-AU" baseline="0" dirty="0" smtClean="0"/>
              <a:t>Each vehicle, person and munition is send telemetry data</a:t>
            </a:r>
          </a:p>
          <a:p>
            <a:pPr marL="171450" indent="-171450">
              <a:buFont typeface="Arial" panose="020B0604020202020204" pitchFamily="34" charset="0"/>
              <a:buChar char="•"/>
            </a:pPr>
            <a:r>
              <a:rPr lang="en-AU" baseline="0" dirty="0" smtClean="0"/>
              <a:t>Talk about the data collector of doom and what it is doing</a:t>
            </a:r>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10/14/2015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168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basic architecture of what</a:t>
            </a:r>
            <a:r>
              <a:rPr lang="en-US" baseline="0" dirty="0" smtClean="0"/>
              <a:t> we are going to demo</a:t>
            </a:r>
          </a:p>
          <a:p>
            <a:endParaRPr lang="en-US" baseline="0" dirty="0" smtClean="0"/>
          </a:p>
          <a:p>
            <a:endParaRPr lang="en-US" baseline="0" dirty="0" smtClean="0"/>
          </a:p>
          <a:p>
            <a:r>
              <a:rPr lang="en-US" baseline="0" dirty="0" smtClean="0"/>
              <a:t>SQL will provide reference data</a:t>
            </a:r>
          </a:p>
          <a:p>
            <a:r>
              <a:rPr lang="en-US" baseline="0" dirty="0" smtClean="0"/>
              <a:t>Blob storage will provide long term storage</a:t>
            </a:r>
          </a:p>
          <a:p>
            <a:r>
              <a:rPr lang="en-US" baseline="0" dirty="0" smtClean="0"/>
              <a:t>Power BI for visualization</a:t>
            </a: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10/14/2015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3096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10/14/2015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91461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10/14/2015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4066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2104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kern="1200" dirty="0" smtClean="0">
                <a:solidFill>
                  <a:schemeClr val="tx1"/>
                </a:solidFill>
                <a:effectLst/>
                <a:latin typeface="Segoe UI Light" pitchFamily="34" charset="0"/>
                <a:ea typeface="+mn-ea"/>
                <a:cs typeface="+mn-cs"/>
              </a:rPr>
              <a:t>Microsoft Azure Service Bus Event Hubs is an event </a:t>
            </a:r>
            <a:r>
              <a:rPr lang="en-AU" sz="900" b="0" i="0" kern="1200" dirty="0" err="1" smtClean="0">
                <a:solidFill>
                  <a:schemeClr val="tx1"/>
                </a:solidFill>
                <a:effectLst/>
                <a:latin typeface="Segoe UI Light" pitchFamily="34" charset="0"/>
                <a:ea typeface="+mn-ea"/>
                <a:cs typeface="+mn-cs"/>
              </a:rPr>
              <a:t>ingestor</a:t>
            </a:r>
            <a:r>
              <a:rPr lang="en-AU" sz="900" b="0" i="0" kern="1200" dirty="0" smtClean="0">
                <a:solidFill>
                  <a:schemeClr val="tx1"/>
                </a:solidFill>
                <a:effectLst/>
                <a:latin typeface="Segoe UI Light" pitchFamily="34" charset="0"/>
                <a:ea typeface="+mn-ea"/>
                <a:cs typeface="+mn-cs"/>
              </a:rPr>
              <a:t> service that provides event and telemetry ingress to the cloud at massive scale, with low latency and high reliability. </a:t>
            </a:r>
          </a:p>
          <a:p>
            <a:r>
              <a:rPr lang="en-AU" sz="900" b="0" i="0" kern="1200" dirty="0" smtClean="0">
                <a:solidFill>
                  <a:schemeClr val="tx1"/>
                </a:solidFill>
                <a:effectLst/>
                <a:latin typeface="Segoe UI Light" pitchFamily="34" charset="0"/>
                <a:ea typeface="+mn-ea"/>
                <a:cs typeface="+mn-cs"/>
              </a:rPr>
              <a:t>This service, used with other downstream services, is particularly useful in application instrumentation, user experience or workflow processing, and Internet of Things (</a:t>
            </a:r>
            <a:r>
              <a:rPr lang="en-AU" sz="900" b="0" i="0" kern="1200" dirty="0" err="1" smtClean="0">
                <a:solidFill>
                  <a:schemeClr val="tx1"/>
                </a:solidFill>
                <a:effectLst/>
                <a:latin typeface="Segoe UI Light" pitchFamily="34" charset="0"/>
                <a:ea typeface="+mn-ea"/>
                <a:cs typeface="+mn-cs"/>
              </a:rPr>
              <a:t>IoT</a:t>
            </a:r>
            <a:r>
              <a:rPr lang="en-AU" sz="900" b="0" i="0" kern="1200" dirty="0" smtClean="0">
                <a:solidFill>
                  <a:schemeClr val="tx1"/>
                </a:solidFill>
                <a:effectLst/>
                <a:latin typeface="Segoe UI Light" pitchFamily="34" charset="0"/>
                <a:ea typeface="+mn-ea"/>
                <a:cs typeface="+mn-cs"/>
              </a:rPr>
              <a:t>) scenarios. </a:t>
            </a: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33861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2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image" Target="../media/image22.jpg"/></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2.jpg"/><Relationship Id="rId5" Type="http://schemas.openxmlformats.org/officeDocument/2006/relationships/image" Target="../media/image12.emf"/><Relationship Id="rId4" Type="http://schemas.openxmlformats.org/officeDocument/2006/relationships/oleObject" Target="../embeddings/oleObject7.bin"/></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9.bin"/></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2.emf"/><Relationship Id="rId4" Type="http://schemas.openxmlformats.org/officeDocument/2006/relationships/oleObject" Target="../embeddings/oleObject10.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 Id="rId5" Type="http://schemas.openxmlformats.org/officeDocument/2006/relationships/image" Target="../media/image17.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1597856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5572465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5982504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56032806"/>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42064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42760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5922066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18088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07613"/>
      </p:ext>
    </p:extLst>
  </p:cSld>
  <p:clrMapOvr>
    <a:masterClrMapping/>
  </p:clrMapOvr>
  <p:transition advClick="0" advTm="6000">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248589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27270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45759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32608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0344880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4" y="295274"/>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133736546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8" y="295274"/>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14962870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875215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1508590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78104369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872823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2216158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008980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196335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56851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30246182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38987297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9878800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12488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5241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67318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233508516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691019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903218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73117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030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4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3924332654"/>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471105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39385844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29257089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smtClean="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300268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5229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080832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820636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0891618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01767664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883752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853459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233178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364867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930116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70656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66272500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5210579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483273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56960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86125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9910326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424930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37168462"/>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574339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86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6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673372612"/>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64838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750294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a:xfrm>
            <a:off x="11595101" y="6565901"/>
            <a:ext cx="566738" cy="136525"/>
          </a:xfrm>
          <a:prstGeom prst="rect">
            <a:avLst/>
          </a:prstGeom>
        </p:spPr>
        <p:txBody>
          <a:bodyPr/>
          <a:lstStyle/>
          <a:p>
            <a:pPr defTabSz="932688">
              <a:lnSpc>
                <a:spcPct val="90000"/>
              </a:lnSpc>
            </a:pPr>
            <a:fld id="{1BC86A1F-E589-44B2-A543-2EC98F5547A7}" type="slidenum">
              <a:rPr sz="1836">
                <a:solidFill>
                  <a:srgbClr val="D2D2D2"/>
                </a:solidFill>
              </a:rPr>
              <a:pPr defTabSz="932688">
                <a:lnSpc>
                  <a:spcPct val="90000"/>
                </a:lnSpc>
              </a:pPr>
              <a:t>‹#›</a:t>
            </a:fld>
            <a:endParaRPr sz="1836" dirty="0">
              <a:solidFill>
                <a:srgbClr val="D2D2D2"/>
              </a:solidFill>
            </a:endParaRPr>
          </a:p>
        </p:txBody>
      </p:sp>
    </p:spTree>
    <p:extLst>
      <p:ext uri="{BB962C8B-B14F-4D97-AF65-F5344CB8AC3E}">
        <p14:creationId xmlns:p14="http://schemas.microsoft.com/office/powerpoint/2010/main" val="3790203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9" name="Rectangle 8"/>
          <p:cNvSpPr/>
          <p:nvPr userDrawn="1"/>
        </p:nvSpPr>
        <p:spPr bwMode="auto">
          <a:xfrm>
            <a:off x="277814" y="296866"/>
            <a:ext cx="6397624" cy="6400799"/>
          </a:xfrm>
          <a:prstGeom prst="rect">
            <a:avLst/>
          </a:prstGeom>
          <a:solidFill>
            <a:srgbClr val="0078D7">
              <a:alpha val="9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ctrTitle" hasCustomPrompt="1"/>
          </p:nvPr>
        </p:nvSpPr>
        <p:spPr>
          <a:xfrm>
            <a:off x="326011" y="1456838"/>
            <a:ext cx="5486399" cy="897427"/>
          </a:xfrm>
          <a:prstGeom prst="rect">
            <a:avLst/>
          </a:prstGeom>
        </p:spPr>
        <p:txBody>
          <a:bodyPr/>
          <a:lstStyle>
            <a:lvl1pPr>
              <a:defRPr sz="5097"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26072" y="4440119"/>
            <a:ext cx="5486336" cy="1055382"/>
          </a:xfrm>
          <a:prstGeom prst="rect">
            <a:avLst/>
          </a:prstGeo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73326" y="479775"/>
            <a:ext cx="1304123" cy="285764"/>
          </a:xfrm>
          <a:prstGeom prst="rect">
            <a:avLst/>
          </a:prstGeom>
        </p:spPr>
      </p:pic>
      <p:sp>
        <p:nvSpPr>
          <p:cNvPr id="14" name="Text Placeholder 7"/>
          <p:cNvSpPr>
            <a:spLocks noGrp="1"/>
          </p:cNvSpPr>
          <p:nvPr>
            <p:ph type="body" sz="quarter" idx="10" hasCustomPrompt="1"/>
          </p:nvPr>
        </p:nvSpPr>
        <p:spPr>
          <a:xfrm>
            <a:off x="329185" y="3056731"/>
            <a:ext cx="5500687" cy="881063"/>
          </a:xfrm>
          <a:prstGeom prst="rect">
            <a:avLst/>
          </a:prstGeom>
        </p:spPr>
        <p:txBody>
          <a:bodyPr/>
          <a:lstStyle>
            <a:lvl1pPr marL="0" indent="0">
              <a:buNone/>
              <a:defRPr sz="2745" baseline="0">
                <a:solidFill>
                  <a:schemeClr val="bg1"/>
                </a:solidFill>
                <a:latin typeface="+mj-lt"/>
              </a:defRPr>
            </a:lvl1pPr>
            <a:lvl2pPr marL="336080" indent="0">
              <a:buNone/>
              <a:defRPr sz="1567">
                <a:solidFill>
                  <a:schemeClr val="bg1"/>
                </a:solidFill>
                <a:latin typeface="+mj-lt"/>
              </a:defRPr>
            </a:lvl2pPr>
            <a:lvl3pPr marL="560134" indent="0">
              <a:buNone/>
              <a:defRPr sz="1371">
                <a:solidFill>
                  <a:schemeClr val="bg1"/>
                </a:solidFill>
                <a:latin typeface="+mj-lt"/>
              </a:defRPr>
            </a:lvl3pPr>
            <a:lvl4pPr marL="784187" indent="0">
              <a:buNone/>
              <a:defRPr sz="1175">
                <a:solidFill>
                  <a:schemeClr val="bg1"/>
                </a:solidFill>
                <a:latin typeface="+mj-lt"/>
              </a:defRPr>
            </a:lvl4pPr>
            <a:lvl5pPr marL="1008241" indent="0">
              <a:buNone/>
              <a:defRPr sz="1175">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1419660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3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spTree>
    <p:extLst>
      <p:ext uri="{BB962C8B-B14F-4D97-AF65-F5344CB8AC3E}">
        <p14:creationId xmlns:p14="http://schemas.microsoft.com/office/powerpoint/2010/main" val="964935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0970359"/>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4203717585"/>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30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576607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prstClr val="white"/>
              </a:solidFill>
            </a:endParaRPr>
          </a:p>
        </p:txBody>
      </p:sp>
      <p:sp>
        <p:nvSpPr>
          <p:cNvPr id="2" name="TextBox 1"/>
          <p:cNvSpPr txBox="1"/>
          <p:nvPr userDrawn="1"/>
        </p:nvSpPr>
        <p:spPr>
          <a:xfrm>
            <a:off x="237274" y="5892670"/>
            <a:ext cx="6887790" cy="574443"/>
          </a:xfrm>
          <a:prstGeom prst="rect">
            <a:avLst/>
          </a:prstGeom>
          <a:noFill/>
        </p:spPr>
        <p:txBody>
          <a:bodyPr wrap="square" rtlCol="0">
            <a:spAutoFit/>
          </a:bodyPr>
          <a:lstStyle/>
          <a:p>
            <a:pPr defTabSz="1109758"/>
            <a:r>
              <a:rPr lang="en-US" sz="3060" dirty="0" smtClean="0">
                <a:solidFill>
                  <a:prstClr val="white"/>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1"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prstClr val="white"/>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8" y="5230386"/>
            <a:ext cx="1842898" cy="677802"/>
          </a:xfrm>
          <a:prstGeom prst="rect">
            <a:avLst/>
          </a:prstGeom>
        </p:spPr>
      </p:pic>
    </p:spTree>
    <p:extLst>
      <p:ext uri="{BB962C8B-B14F-4D97-AF65-F5344CB8AC3E}">
        <p14:creationId xmlns:p14="http://schemas.microsoft.com/office/powerpoint/2010/main" val="1352905216"/>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marL="0" marR="0" lvl="0" indent="0" algn="r" defTabSz="1165834"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25" normalizeH="0" baseline="0" noProof="0" dirty="0" smtClean="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endParaRPr kumimoji="0" lang="en-US" sz="5000" b="0" i="0" u="none" strike="noStrike" kern="1200" cap="none" spc="-125"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marL="0" marR="0" lvl="0" indent="0" algn="r" defTabSz="1165834" rtl="0" eaLnBrk="1" fontAlgn="auto" latinLnBrk="0" hangingPunct="1">
              <a:lnSpc>
                <a:spcPct val="90000"/>
              </a:lnSpc>
              <a:spcBef>
                <a:spcPct val="0"/>
              </a:spcBef>
              <a:spcAft>
                <a:spcPts val="0"/>
              </a:spcAft>
              <a:buClrTx/>
              <a:buSzTx/>
              <a:buFontTx/>
              <a:buNone/>
              <a:tabLst/>
              <a:defRPr/>
            </a:pPr>
            <a:r>
              <a:rPr kumimoji="0" lang="en-US" sz="2250"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50"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50"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endParaRPr kumimoji="0" lang="en-US" sz="2250"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444026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968240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076882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6850176"/>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165890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272883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078403"/>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682688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477018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827435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1669308"/>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418029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48088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7954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671959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6096126"/>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64169388"/>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998556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6202750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1261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682343"/>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4458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150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5271613"/>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r" defTabSz="932215"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66820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85172668"/>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366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74638" y="296867"/>
            <a:ext cx="6402388" cy="6403975"/>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25467" y="563663"/>
            <a:ext cx="1254125" cy="268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4"/>
            <a:ext cx="6295120" cy="2538441"/>
          </a:xfrm>
        </p:spPr>
        <p:txBody>
          <a:bodyPr/>
          <a:lstStyle>
            <a:lvl1pPr>
              <a:defRPr sz="5999" baseline="0">
                <a:solidFill>
                  <a:schemeClr val="bg1"/>
                </a:solidFill>
              </a:defRPr>
            </a:lvl1pPr>
          </a:lstStyle>
          <a:p>
            <a:r>
              <a:rPr lang="en-US" smtClean="0"/>
              <a:t>Click to edit Master title style</a:t>
            </a:r>
            <a:endParaRPr lang="en-US" dirty="0"/>
          </a:p>
        </p:txBody>
      </p:sp>
      <p:sp>
        <p:nvSpPr>
          <p:cNvPr id="19" name="Subtitle 2"/>
          <p:cNvSpPr>
            <a:spLocks noGrp="1"/>
          </p:cNvSpPr>
          <p:nvPr>
            <p:ph type="subTitle" idx="1"/>
          </p:nvPr>
        </p:nvSpPr>
        <p:spPr>
          <a:xfrm>
            <a:off x="383496" y="5402262"/>
            <a:ext cx="5834745" cy="619152"/>
          </a:xfrm>
        </p:spPr>
        <p:txBody>
          <a:bodyPr anchor="ctr"/>
          <a:lstStyle>
            <a:lvl1pPr marL="0" indent="0" algn="l">
              <a:lnSpc>
                <a:spcPct val="100000"/>
              </a:lnSpc>
              <a:spcBef>
                <a:spcPts val="0"/>
              </a:spcBef>
              <a:buNone/>
              <a:defRPr sz="1599">
                <a:solidFill>
                  <a:schemeClr val="bg1"/>
                </a:solidFill>
                <a:latin typeface="+mj-lt"/>
              </a:defRPr>
            </a:lvl1pPr>
            <a:lvl2pPr marL="457117" indent="0" algn="ctr">
              <a:buNone/>
              <a:defRPr>
                <a:solidFill>
                  <a:schemeClr val="tx1">
                    <a:tint val="75000"/>
                  </a:schemeClr>
                </a:solidFill>
              </a:defRPr>
            </a:lvl2pPr>
            <a:lvl3pPr marL="914235" indent="0" algn="ctr">
              <a:buNone/>
              <a:defRPr>
                <a:solidFill>
                  <a:schemeClr val="tx1">
                    <a:tint val="75000"/>
                  </a:schemeClr>
                </a:solidFill>
              </a:defRPr>
            </a:lvl3pPr>
            <a:lvl4pPr marL="1371352" indent="0" algn="ctr">
              <a:buNone/>
              <a:defRPr>
                <a:solidFill>
                  <a:schemeClr val="tx1">
                    <a:tint val="75000"/>
                  </a:schemeClr>
                </a:solidFill>
              </a:defRPr>
            </a:lvl4pPr>
            <a:lvl5pPr marL="1828471" indent="0" algn="ctr">
              <a:buNone/>
              <a:defRPr>
                <a:solidFill>
                  <a:schemeClr val="tx1">
                    <a:tint val="75000"/>
                  </a:schemeClr>
                </a:solidFill>
              </a:defRPr>
            </a:lvl5pPr>
            <a:lvl6pPr marL="2285589" indent="0" algn="ctr">
              <a:buNone/>
              <a:defRPr>
                <a:solidFill>
                  <a:schemeClr val="tx1">
                    <a:tint val="75000"/>
                  </a:schemeClr>
                </a:solidFill>
              </a:defRPr>
            </a:lvl6pPr>
            <a:lvl7pPr marL="2742706" indent="0" algn="ctr">
              <a:buNone/>
              <a:defRPr>
                <a:solidFill>
                  <a:schemeClr val="tx1">
                    <a:tint val="75000"/>
                  </a:schemeClr>
                </a:solidFill>
              </a:defRPr>
            </a:lvl7pPr>
            <a:lvl8pPr marL="3199823" indent="0" algn="ctr">
              <a:buNone/>
              <a:defRPr>
                <a:solidFill>
                  <a:schemeClr val="tx1">
                    <a:tint val="75000"/>
                  </a:schemeClr>
                </a:solidFill>
              </a:defRPr>
            </a:lvl8pPr>
            <a:lvl9pPr marL="3656941"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86336471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303" y="0"/>
            <a:ext cx="12451080" cy="7010400"/>
          </a:xfrm>
          <a:prstGeom prst="rect">
            <a:avLst/>
          </a:prstGeom>
        </p:spPr>
      </p:pic>
    </p:spTree>
    <p:extLst>
      <p:ext uri="{BB962C8B-B14F-4D97-AF65-F5344CB8AC3E}">
        <p14:creationId xmlns:p14="http://schemas.microsoft.com/office/powerpoint/2010/main" val="252975357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marL="0" marR="0" lvl="0" indent="0" algn="l" defTabSz="93257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3"/>
          <p:cNvSpPr>
            <a:spLocks noGrp="1"/>
          </p:cNvSpPr>
          <p:nvPr>
            <p:ph type="sldNum" sz="quarter" idx="15"/>
          </p:nvPr>
        </p:nvSpPr>
        <p:spPr/>
        <p:txBody>
          <a:bodyPr/>
          <a:lstStyle>
            <a:lvl1pPr>
              <a:defRPr/>
            </a:lvl1pPr>
          </a:lstStyle>
          <a:p>
            <a:pPr marL="0" marR="0" lvl="0" indent="0" algn="r" defTabSz="932425" rtl="0" eaLnBrk="1" fontAlgn="auto" latinLnBrk="0" hangingPunct="1">
              <a:lnSpc>
                <a:spcPct val="100000"/>
              </a:lnSpc>
              <a:spcBef>
                <a:spcPts val="0"/>
              </a:spcBef>
              <a:spcAft>
                <a:spcPts val="0"/>
              </a:spcAft>
              <a:buClrTx/>
              <a:buSzTx/>
              <a:buFontTx/>
              <a:buNone/>
              <a:tabLst/>
              <a:defRPr/>
            </a:pPr>
            <a:fld id="{6052FC3A-E1BD-E54F-9A48-71EBDEF00552}" type="slidenum">
              <a:rPr kumimoji="0" lang="en-US" sz="900" b="0" i="0" u="none" strike="noStrike" kern="1200" cap="none" spc="0" normalizeH="0" baseline="0" noProof="0">
                <a:ln>
                  <a:noFill/>
                </a:ln>
                <a:solidFill>
                  <a:srgbClr val="505050"/>
                </a:solidFill>
                <a:effectLst/>
                <a:uLnTx/>
                <a:uFillTx/>
                <a:latin typeface="Segoe UI"/>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57868358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marL="0" marR="0" lvl="0" indent="0" algn="l" defTabSz="93257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marL="0" marR="0" lvl="0" indent="0" algn="r" defTabSz="932425" rtl="0" eaLnBrk="1" fontAlgn="auto" latinLnBrk="0" hangingPunct="1">
              <a:lnSpc>
                <a:spcPct val="100000"/>
              </a:lnSpc>
              <a:spcBef>
                <a:spcPts val="0"/>
              </a:spcBef>
              <a:spcAft>
                <a:spcPts val="0"/>
              </a:spcAft>
              <a:buClrTx/>
              <a:buSzTx/>
              <a:buFontTx/>
              <a:buNone/>
              <a:tabLst/>
              <a:defRPr/>
            </a:pPr>
            <a:fld id="{675909FA-3F91-0646-A6A8-60C236B90508}" type="slidenum">
              <a:rPr kumimoji="0" lang="en-US" sz="900" b="0" i="0" u="none" strike="noStrike" kern="1200" cap="none" spc="0" normalizeH="0" baseline="0" noProof="0">
                <a:ln>
                  <a:noFill/>
                </a:ln>
                <a:solidFill>
                  <a:srgbClr val="000000"/>
                </a:solidFill>
                <a:effectLst/>
                <a:uLnTx/>
                <a:uFillTx/>
                <a:latin typeface="Segoe UI"/>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9615713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433454"/>
      </p:ext>
    </p:extLst>
  </p:cSld>
  <p:clrMapOvr>
    <a:masterClrMapping/>
  </p:clrMapOvr>
  <p:transition spd="med">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08590035"/>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029625"/>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47625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2525415"/>
      </p:ext>
    </p:extLst>
  </p:cSld>
  <p:clrMapOvr>
    <a:masterClrMapping/>
  </p:clrMapOvr>
  <p:transition spd="slow">
    <p:push/>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9"/>
              </a:lnSpc>
              <a:defRPr sz="5800"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05050"/>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564847461"/>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505050"/>
                </a:solidFill>
                <a:effectLst/>
                <a:uLnTx/>
                <a:uFillTx/>
                <a:latin typeface="Segoe UI"/>
                <a:ea typeface="+mn-ea"/>
                <a:cs typeface="+mn-cs"/>
              </a:rPr>
              <a:t>Microsoft Confidential</a:t>
            </a:r>
            <a:endParaRPr kumimoji="0" lang="en-US" sz="900" b="0" i="0" u="none" strike="noStrike" kern="1200" cap="none" spc="0" normalizeH="0" baseline="0" noProof="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31695" rtl="0" eaLnBrk="1" fontAlgn="base" latinLnBrk="0" hangingPunct="1">
              <a:lnSpc>
                <a:spcPct val="100000"/>
              </a:lnSpc>
              <a:spcBef>
                <a:spcPct val="0"/>
              </a:spcBef>
              <a:spcAft>
                <a:spcPct val="0"/>
              </a:spcAft>
              <a:buClrTx/>
              <a:buSzTx/>
              <a:buFontTx/>
              <a:buNone/>
              <a:tabLst/>
              <a:defRPr/>
            </a:pPr>
            <a:fld id="{83758903-653A-7442-ACA2-36E6579F0BEB}" type="slidenum">
              <a:rPr kumimoji="0" lang="en-US" sz="900"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31695" rtl="0" eaLnBrk="1" fontAlgn="base" latinLnBrk="0" hangingPunct="1">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6" name="Content Placeholder 5"/>
          <p:cNvSpPr>
            <a:spLocks noGrp="1"/>
          </p:cNvSpPr>
          <p:nvPr>
            <p:ph sz="quarter" idx="12"/>
          </p:nvPr>
        </p:nvSpPr>
        <p:spPr>
          <a:xfrm>
            <a:off x="274638" y="1320800"/>
            <a:ext cx="11887200" cy="50561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814200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r" defTabSz="93203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17142320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91469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253611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5146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5120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9312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09492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60000"/>
                    <a:lumOff val="40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863594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152831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5761037" y="295274"/>
            <a:ext cx="6403165" cy="917575"/>
          </a:xfrm>
        </p:spPr>
        <p:txBody>
          <a:bodyPr/>
          <a:lstStyle/>
          <a:p>
            <a:r>
              <a:rPr lang="en-US" dirty="0" smtClean="0"/>
              <a:t>Click to edit Master style</a:t>
            </a:r>
            <a:endParaRPr lang="en-US" dirty="0"/>
          </a:p>
        </p:txBody>
      </p:sp>
    </p:spTree>
    <p:extLst>
      <p:ext uri="{BB962C8B-B14F-4D97-AF65-F5344CB8AC3E}">
        <p14:creationId xmlns:p14="http://schemas.microsoft.com/office/powerpoint/2010/main" val="109858268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8902396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85986686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5068192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377779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423467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408632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445535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8213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94816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43011663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7464864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318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2791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36672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406953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14985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618049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19507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34647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94853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38144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606543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5" y="295275"/>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2400768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9" y="295275"/>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99466496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3603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2314415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0443404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9539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648683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073008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smtClean="0"/>
              <a:t>Click to edit Master text styles</a:t>
            </a:r>
          </a:p>
          <a:p>
            <a:pPr marL="0" lvl="1" indent="0" algn="l" defTabSz="913991" rtl="0" eaLnBrk="1" latinLnBrk="0" hangingPunct="1">
              <a:spcBef>
                <a:spcPct val="20000"/>
              </a:spcBef>
              <a:spcAft>
                <a:spcPts val="816"/>
              </a:spcAft>
              <a:buFont typeface="Arial" pitchFamily="34" charset="0"/>
              <a:buNone/>
            </a:pPr>
            <a:r>
              <a:rPr lang="en-US" smtClean="0"/>
              <a:t>Second level</a:t>
            </a:r>
          </a:p>
          <a:p>
            <a:pPr marL="0" lvl="2" indent="0" algn="l" defTabSz="913991"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87402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47094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3708842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8806233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6390854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254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7655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01039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354081439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1" y="6395264"/>
            <a:ext cx="11888061" cy="301348"/>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0761887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047323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96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8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187335113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140" t="13287" r="2103" b="3771"/>
          <a:stretch/>
        </p:blipFill>
        <p:spPr>
          <a:xfrm>
            <a:off x="0" y="0"/>
            <a:ext cx="12466638" cy="702727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1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6" name="Title 1"/>
          <p:cNvSpPr>
            <a:spLocks noGrp="1"/>
          </p:cNvSpPr>
          <p:nvPr>
            <p:ph type="ctrTitle" hasCustomPrompt="1"/>
          </p:nvPr>
        </p:nvSpPr>
        <p:spPr>
          <a:xfrm>
            <a:off x="466371" y="2489420"/>
            <a:ext cx="627573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66372" y="4994602"/>
            <a:ext cx="6275659" cy="59336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702" indent="0" algn="ctr">
              <a:buNone/>
              <a:defRPr>
                <a:solidFill>
                  <a:schemeClr val="tx1">
                    <a:tint val="75000"/>
                  </a:schemeClr>
                </a:solidFill>
              </a:defRPr>
            </a:lvl2pPr>
            <a:lvl3pPr marL="913406" indent="0" algn="ctr">
              <a:buNone/>
              <a:defRPr>
                <a:solidFill>
                  <a:schemeClr val="tx1">
                    <a:tint val="75000"/>
                  </a:schemeClr>
                </a:solidFill>
              </a:defRPr>
            </a:lvl3pPr>
            <a:lvl4pPr marL="1370108" indent="0" algn="ctr">
              <a:buNone/>
              <a:defRPr>
                <a:solidFill>
                  <a:schemeClr val="tx1">
                    <a:tint val="75000"/>
                  </a:schemeClr>
                </a:solidFill>
              </a:defRPr>
            </a:lvl4pPr>
            <a:lvl5pPr marL="1826814" indent="0" algn="ctr">
              <a:buNone/>
              <a:defRPr>
                <a:solidFill>
                  <a:schemeClr val="tx1">
                    <a:tint val="75000"/>
                  </a:schemeClr>
                </a:solidFill>
              </a:defRPr>
            </a:lvl5pPr>
            <a:lvl6pPr marL="2283515" indent="0" algn="ctr">
              <a:buNone/>
              <a:defRPr>
                <a:solidFill>
                  <a:schemeClr val="tx1">
                    <a:tint val="75000"/>
                  </a:schemeClr>
                </a:solidFill>
              </a:defRPr>
            </a:lvl6pPr>
            <a:lvl7pPr marL="2740219" indent="0" algn="ctr">
              <a:buNone/>
              <a:defRPr>
                <a:solidFill>
                  <a:schemeClr val="tx1">
                    <a:tint val="75000"/>
                  </a:schemeClr>
                </a:solidFill>
              </a:defRPr>
            </a:lvl7pPr>
            <a:lvl8pPr marL="3196921" indent="0" algn="ctr">
              <a:buNone/>
              <a:defRPr>
                <a:solidFill>
                  <a:schemeClr val="tx1">
                    <a:tint val="75000"/>
                  </a:schemeClr>
                </a:solidFill>
              </a:defRPr>
            </a:lvl8pPr>
            <a:lvl9pPr marL="36536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66758" y="3920818"/>
            <a:ext cx="6292074"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528" indent="0">
              <a:buNone/>
              <a:defRPr sz="1632">
                <a:solidFill>
                  <a:schemeClr val="bg1"/>
                </a:solidFill>
                <a:latin typeface="+mj-lt"/>
              </a:defRPr>
            </a:lvl2pPr>
            <a:lvl3pPr marL="570880" indent="0">
              <a:buNone/>
              <a:defRPr sz="1326">
                <a:solidFill>
                  <a:schemeClr val="bg1"/>
                </a:solidFill>
                <a:latin typeface="+mj-lt"/>
              </a:defRPr>
            </a:lvl3pPr>
            <a:lvl4pPr marL="799229" indent="0">
              <a:buNone/>
              <a:defRPr sz="1224">
                <a:solidFill>
                  <a:schemeClr val="bg1"/>
                </a:solidFill>
                <a:latin typeface="+mj-lt"/>
              </a:defRPr>
            </a:lvl4pPr>
            <a:lvl5pPr marL="1027583" indent="0">
              <a:buNone/>
              <a:defRPr sz="1224">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59" y="6530041"/>
            <a:ext cx="1304123" cy="285765"/>
          </a:xfrm>
          <a:prstGeom prst="rect">
            <a:avLst/>
          </a:prstGeom>
        </p:spPr>
      </p:pic>
    </p:spTree>
    <p:extLst>
      <p:ext uri="{BB962C8B-B14F-4D97-AF65-F5344CB8AC3E}">
        <p14:creationId xmlns:p14="http://schemas.microsoft.com/office/powerpoint/2010/main" val="3452338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5" y="6673146"/>
            <a:ext cx="501211" cy="372394"/>
          </a:xfrm>
          <a:prstGeom prst="rect">
            <a:avLst/>
          </a:prstGeom>
        </p:spPr>
        <p:txBody>
          <a:bodyPr/>
          <a:lstStyle/>
          <a:p>
            <a:pPr defTabSz="932563"/>
            <a:fld id="{4CED8391-71CF-4FD3-A093-40D26DE2D47C}" type="slidenum">
              <a:rPr lang="en-US" smtClean="0">
                <a:solidFill>
                  <a:srgbClr val="00188F"/>
                </a:solidFill>
              </a:rPr>
              <a:pPr defTabSz="932563"/>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4"/>
            <a:ext cx="11460018" cy="2096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170985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79857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24306678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124190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382117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83807364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3544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15468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1847988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6121968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9652171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412677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6026450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4164348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2851096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0268740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6623110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5514596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1796900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403064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image" Target="../media/image10.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image" Target="../media/image1.pn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image" Target="../media/image10.png"/><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theme" Target="../theme/theme5.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image" Target="../media/image1.png"/><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theme" Target="../theme/theme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image" Target="../media/image12.emf"/><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oleObject" Target="../embeddings/oleObject5.bin"/><Relationship Id="rId5" Type="http://schemas.openxmlformats.org/officeDocument/2006/relationships/slideLayout" Target="../slideLayouts/slideLayout168.xml"/><Relationship Id="rId10" Type="http://schemas.openxmlformats.org/officeDocument/2006/relationships/tags" Target="../tags/tag5.xml"/><Relationship Id="rId4" Type="http://schemas.openxmlformats.org/officeDocument/2006/relationships/slideLayout" Target="../slideLayouts/slideLayout167.xml"/><Relationship Id="rId9" Type="http://schemas.openxmlformats.org/officeDocument/2006/relationships/vmlDrawing" Target="../drawings/vmlDrawing5.v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image" Target="../media/image1.pn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theme" Target="../theme/theme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theme" Target="../theme/theme9.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80" r:id="rId28"/>
    <p:sldLayoutId id="2147484284" r:id="rId29"/>
    <p:sldLayoutId id="2147484339" r:id="rId3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22656254"/>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40"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9920350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2" r:id="rId23"/>
    <p:sldLayoutId id="2147484333" r:id="rId24"/>
    <p:sldLayoutId id="2147484334" r:id="rId25"/>
    <p:sldLayoutId id="2147484335" r:id="rId26"/>
    <p:sldLayoutId id="2147484336" r:id="rId27"/>
    <p:sldLayoutId id="2147484337" r:id="rId28"/>
    <p:sldLayoutId id="2147484338" r:id="rId29"/>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825088172"/>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13294732"/>
      </p:ext>
    </p:extLst>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 id="2147484396" r:id="rId27"/>
    <p:sldLayoutId id="2147484397" r:id="rId28"/>
    <p:sldLayoutId id="2147484398" r:id="rId29"/>
    <p:sldLayoutId id="2147484399" r:id="rId30"/>
    <p:sldLayoutId id="2147484400"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74474416"/>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88"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9821" y="279400"/>
            <a:ext cx="11191875" cy="11668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9821" y="1631950"/>
            <a:ext cx="11191875" cy="46164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72300"/>
      </p:ext>
    </p:extLst>
  </p:cSld>
  <p:clrMap bg1="lt1" tx1="dk1" bg2="lt2" tx2="dk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Lst>
  <p:timing>
    <p:tnLst>
      <p:par>
        <p:cTn id="1" dur="indefinite" restart="never" nodeType="tmRoot"/>
      </p:par>
    </p:tnLst>
  </p:timing>
  <p:hf hdr="0" ftr="0" dt="0"/>
  <p:txStyles>
    <p:titleStyle>
      <a:lvl1pPr algn="l" defTabSz="896214" rtl="0" eaLnBrk="1" latinLnBrk="0" hangingPunct="1">
        <a:spcBef>
          <a:spcPct val="0"/>
        </a:spcBef>
        <a:buNone/>
        <a:defRPr sz="4312" kern="1200">
          <a:solidFill>
            <a:schemeClr val="bg1"/>
          </a:solidFill>
          <a:latin typeface="Segoe UI Light" pitchFamily="34" charset="0"/>
          <a:ea typeface="+mj-ea"/>
          <a:cs typeface="+mj-cs"/>
        </a:defRPr>
      </a:lvl1pPr>
    </p:titleStyle>
    <p:bodyStyle>
      <a:lvl1pPr marL="336080" indent="-336080" algn="l" defTabSz="896214" rtl="0" eaLnBrk="1" latinLnBrk="0" hangingPunct="1">
        <a:spcBef>
          <a:spcPct val="20000"/>
        </a:spcBef>
        <a:buFont typeface="Arial" pitchFamily="34" charset="0"/>
        <a:buChar char="•"/>
        <a:defRPr sz="3136" kern="1200">
          <a:solidFill>
            <a:schemeClr val="bg1"/>
          </a:solidFill>
          <a:latin typeface="Segoe UI" pitchFamily="34" charset="0"/>
          <a:ea typeface="Segoe UI" pitchFamily="34" charset="0"/>
          <a:cs typeface="Segoe UI" pitchFamily="34" charset="0"/>
        </a:defRPr>
      </a:lvl1pPr>
      <a:lvl2pPr marL="728174" indent="-280067" algn="l" defTabSz="896214" rtl="0" eaLnBrk="1" latinLnBrk="0" hangingPunct="1">
        <a:spcBef>
          <a:spcPct val="20000"/>
        </a:spcBef>
        <a:buFont typeface="Arial" pitchFamily="34" charset="0"/>
        <a:buChar char="–"/>
        <a:defRPr sz="2745" kern="1200">
          <a:solidFill>
            <a:schemeClr val="bg1"/>
          </a:solidFill>
          <a:latin typeface="Segoe UI" pitchFamily="34" charset="0"/>
          <a:ea typeface="Segoe UI" pitchFamily="34" charset="0"/>
          <a:cs typeface="Segoe UI" pitchFamily="34" charset="0"/>
        </a:defRPr>
      </a:lvl2pPr>
      <a:lvl3pPr marL="1120268" indent="-224054" algn="l" defTabSz="896214"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8375"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4pPr>
      <a:lvl5pPr marL="2016482"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5pPr>
      <a:lvl6pPr marL="2464589"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697"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804"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911"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214" rtl="0" eaLnBrk="1" latinLnBrk="0" hangingPunct="1">
        <a:defRPr sz="1765" kern="1200">
          <a:solidFill>
            <a:schemeClr val="tx1"/>
          </a:solidFill>
          <a:latin typeface="+mn-lt"/>
          <a:ea typeface="+mn-ea"/>
          <a:cs typeface="+mn-cs"/>
        </a:defRPr>
      </a:lvl1pPr>
      <a:lvl2pPr marL="448107" algn="l" defTabSz="896214" rtl="0" eaLnBrk="1" latinLnBrk="0" hangingPunct="1">
        <a:defRPr sz="1765" kern="1200">
          <a:solidFill>
            <a:schemeClr val="tx1"/>
          </a:solidFill>
          <a:latin typeface="+mn-lt"/>
          <a:ea typeface="+mn-ea"/>
          <a:cs typeface="+mn-cs"/>
        </a:defRPr>
      </a:lvl2pPr>
      <a:lvl3pPr marL="896214" algn="l" defTabSz="896214" rtl="0" eaLnBrk="1" latinLnBrk="0" hangingPunct="1">
        <a:defRPr sz="1765" kern="1200">
          <a:solidFill>
            <a:schemeClr val="tx1"/>
          </a:solidFill>
          <a:latin typeface="+mn-lt"/>
          <a:ea typeface="+mn-ea"/>
          <a:cs typeface="+mn-cs"/>
        </a:defRPr>
      </a:lvl3pPr>
      <a:lvl4pPr marL="1344321" algn="l" defTabSz="896214" rtl="0" eaLnBrk="1" latinLnBrk="0" hangingPunct="1">
        <a:defRPr sz="1765" kern="1200">
          <a:solidFill>
            <a:schemeClr val="tx1"/>
          </a:solidFill>
          <a:latin typeface="+mn-lt"/>
          <a:ea typeface="+mn-ea"/>
          <a:cs typeface="+mn-cs"/>
        </a:defRPr>
      </a:lvl4pPr>
      <a:lvl5pPr marL="1792429" algn="l" defTabSz="896214" rtl="0" eaLnBrk="1" latinLnBrk="0" hangingPunct="1">
        <a:defRPr sz="1765" kern="1200">
          <a:solidFill>
            <a:schemeClr val="tx1"/>
          </a:solidFill>
          <a:latin typeface="+mn-lt"/>
          <a:ea typeface="+mn-ea"/>
          <a:cs typeface="+mn-cs"/>
        </a:defRPr>
      </a:lvl5pPr>
      <a:lvl6pPr marL="2240535" algn="l" defTabSz="896214" rtl="0" eaLnBrk="1" latinLnBrk="0" hangingPunct="1">
        <a:defRPr sz="1765" kern="1200">
          <a:solidFill>
            <a:schemeClr val="tx1"/>
          </a:solidFill>
          <a:latin typeface="+mn-lt"/>
          <a:ea typeface="+mn-ea"/>
          <a:cs typeface="+mn-cs"/>
        </a:defRPr>
      </a:lvl6pPr>
      <a:lvl7pPr marL="2688642" algn="l" defTabSz="896214" rtl="0" eaLnBrk="1" latinLnBrk="0" hangingPunct="1">
        <a:defRPr sz="1765" kern="1200">
          <a:solidFill>
            <a:schemeClr val="tx1"/>
          </a:solidFill>
          <a:latin typeface="+mn-lt"/>
          <a:ea typeface="+mn-ea"/>
          <a:cs typeface="+mn-cs"/>
        </a:defRPr>
      </a:lvl7pPr>
      <a:lvl8pPr marL="3136749" algn="l" defTabSz="896214" rtl="0" eaLnBrk="1" latinLnBrk="0" hangingPunct="1">
        <a:defRPr sz="1765" kern="1200">
          <a:solidFill>
            <a:schemeClr val="tx1"/>
          </a:solidFill>
          <a:latin typeface="+mn-lt"/>
          <a:ea typeface="+mn-ea"/>
          <a:cs typeface="+mn-cs"/>
        </a:defRPr>
      </a:lvl8pPr>
      <a:lvl9pPr marL="3584856" algn="l" defTabSz="896214"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19018467"/>
      </p:ext>
    </p:extLst>
  </p:cSld>
  <p:clrMap bg1="dk1" tx1="lt1" bg2="dk2" tx2="lt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 id="2147484448" r:id="rId14"/>
    <p:sldLayoutId id="2147484449" r:id="rId15"/>
    <p:sldLayoutId id="2147484450" r:id="rId16"/>
    <p:sldLayoutId id="2147484451" r:id="rId17"/>
    <p:sldLayoutId id="2147484452" r:id="rId18"/>
    <p:sldLayoutId id="2147484453" r:id="rId19"/>
    <p:sldLayoutId id="2147484454" r:id="rId20"/>
    <p:sldLayoutId id="2147484455" r:id="rId21"/>
    <p:sldLayoutId id="2147484456" r:id="rId22"/>
    <p:sldLayoutId id="2147484457" r:id="rId23"/>
    <p:sldLayoutId id="2147484458" r:id="rId24"/>
    <p:sldLayoutId id="2147484459" r:id="rId25"/>
    <p:sldLayoutId id="2147484460" r:id="rId26"/>
    <p:sldLayoutId id="2147484461"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9"/>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1027" name="Text Placeholder 3"/>
          <p:cNvSpPr>
            <a:spLocks noGrp="1"/>
          </p:cNvSpPr>
          <p:nvPr>
            <p:ph type="body" idx="1"/>
          </p:nvPr>
        </p:nvSpPr>
        <p:spPr bwMode="auto">
          <a:xfrm>
            <a:off x="274642" y="1212854"/>
            <a:ext cx="11887200" cy="209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4"/>
            <a:ext cx="3937000" cy="136525"/>
          </a:xfrm>
          <a:prstGeom prst="rect">
            <a:avLst/>
          </a:prstGeom>
        </p:spPr>
        <p:txBody>
          <a:bodyPr vert="horz" lIns="0" tIns="0" rIns="91440" bIns="0" rtlCol="0" anchor="ctr"/>
          <a:lstStyle>
            <a:lvl1pPr marL="0" algn="l" defTabSz="932574" rtl="0" eaLnBrk="1" fontAlgn="auto" latinLnBrk="0" hangingPunct="1">
              <a:spcBef>
                <a:spcPts val="0"/>
              </a:spcBef>
              <a:spcAft>
                <a:spcPts val="0"/>
              </a:spcAft>
              <a:defRPr lang="en-US" sz="900" kern="1200">
                <a:solidFill>
                  <a:srgbClr val="505050"/>
                </a:solidFill>
                <a:latin typeface="+mn-lt"/>
                <a:ea typeface="+mn-ea"/>
                <a:cs typeface="+mn-cs"/>
              </a:defRPr>
            </a:lvl1p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4"/>
          <p:cNvSpPr>
            <a:spLocks noGrp="1"/>
          </p:cNvSpPr>
          <p:nvPr>
            <p:ph type="sldNum" sz="quarter" idx="4"/>
          </p:nvPr>
        </p:nvSpPr>
        <p:spPr>
          <a:xfrm>
            <a:off x="11595104" y="6565904"/>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marL="0" marR="0" lvl="0" indent="0" algn="r" defTabSz="931695" rtl="0" eaLnBrk="1" fontAlgn="base" latinLnBrk="0" hangingPunct="1">
              <a:lnSpc>
                <a:spcPct val="100000"/>
              </a:lnSpc>
              <a:spcBef>
                <a:spcPct val="0"/>
              </a:spcBef>
              <a:spcAft>
                <a:spcPct val="0"/>
              </a:spcAft>
              <a:buClrTx/>
              <a:buSzTx/>
              <a:buFontTx/>
              <a:buNone/>
              <a:tabLst/>
              <a:defRPr/>
            </a:pPr>
            <a:fld id="{83758903-653A-7442-ACA2-36E6579F0BEB}" type="slidenum">
              <a:rPr kumimoji="0" lang="en-US" sz="900"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31695" rtl="0" eaLnBrk="1" fontAlgn="base" latinLnBrk="0" hangingPunct="1">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Tree>
    <p:extLst>
      <p:ext uri="{BB962C8B-B14F-4D97-AF65-F5344CB8AC3E}">
        <p14:creationId xmlns:p14="http://schemas.microsoft.com/office/powerpoint/2010/main" val="1052146465"/>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Lst>
  <p:transition>
    <p:fade/>
  </p:transition>
  <p:timing>
    <p:tnLst>
      <p:par>
        <p:cTn id="1" dur="indefinite" restart="never" nodeType="tmRoot"/>
      </p:par>
    </p:tnLst>
  </p:timing>
  <p:txStyles>
    <p:titleStyle>
      <a:lvl1pPr algn="l" defTabSz="931695" rtl="0" eaLnBrk="0" fontAlgn="base" hangingPunct="0">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8" indent="-342838" algn="l" defTabSz="931695" rtl="0" eaLnBrk="0" fontAlgn="base" hangingPunct="0">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95" indent="-241256" algn="l" defTabSz="93169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56" indent="-228560" algn="l" defTabSz="93169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15" indent="-228560" algn="l" defTabSz="93169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73" indent="-228560" algn="l" defTabSz="93169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4" rtl="0" eaLnBrk="1" latinLnBrk="0" hangingPunct="1">
        <a:defRPr sz="1800" kern="1200">
          <a:solidFill>
            <a:schemeClr val="tx1"/>
          </a:solidFill>
          <a:latin typeface="+mn-lt"/>
          <a:ea typeface="+mn-ea"/>
          <a:cs typeface="+mn-cs"/>
        </a:defRPr>
      </a:lvl1pPr>
      <a:lvl2pPr marL="466287" algn="l" defTabSz="932574" rtl="0" eaLnBrk="1" latinLnBrk="0" hangingPunct="1">
        <a:defRPr sz="1800" kern="1200">
          <a:solidFill>
            <a:schemeClr val="tx1"/>
          </a:solidFill>
          <a:latin typeface="+mn-lt"/>
          <a:ea typeface="+mn-ea"/>
          <a:cs typeface="+mn-cs"/>
        </a:defRPr>
      </a:lvl2pPr>
      <a:lvl3pPr marL="932574" algn="l" defTabSz="932574" rtl="0" eaLnBrk="1" latinLnBrk="0" hangingPunct="1">
        <a:defRPr sz="1800" kern="1200">
          <a:solidFill>
            <a:schemeClr val="tx1"/>
          </a:solidFill>
          <a:latin typeface="+mn-lt"/>
          <a:ea typeface="+mn-ea"/>
          <a:cs typeface="+mn-cs"/>
        </a:defRPr>
      </a:lvl3pPr>
      <a:lvl4pPr marL="1398861" algn="l" defTabSz="932574" rtl="0" eaLnBrk="1" latinLnBrk="0" hangingPunct="1">
        <a:defRPr sz="1800" kern="1200">
          <a:solidFill>
            <a:schemeClr val="tx1"/>
          </a:solidFill>
          <a:latin typeface="+mn-lt"/>
          <a:ea typeface="+mn-ea"/>
          <a:cs typeface="+mn-cs"/>
        </a:defRPr>
      </a:lvl4pPr>
      <a:lvl5pPr marL="1865148" algn="l" defTabSz="932574" rtl="0" eaLnBrk="1" latinLnBrk="0" hangingPunct="1">
        <a:defRPr sz="1800" kern="1200">
          <a:solidFill>
            <a:schemeClr val="tx1"/>
          </a:solidFill>
          <a:latin typeface="+mn-lt"/>
          <a:ea typeface="+mn-ea"/>
          <a:cs typeface="+mn-cs"/>
        </a:defRPr>
      </a:lvl5pPr>
      <a:lvl6pPr marL="2331436" algn="l" defTabSz="932574" rtl="0" eaLnBrk="1" latinLnBrk="0" hangingPunct="1">
        <a:defRPr sz="1800" kern="1200">
          <a:solidFill>
            <a:schemeClr val="tx1"/>
          </a:solidFill>
          <a:latin typeface="+mn-lt"/>
          <a:ea typeface="+mn-ea"/>
          <a:cs typeface="+mn-cs"/>
        </a:defRPr>
      </a:lvl6pPr>
      <a:lvl7pPr marL="2797722" algn="l" defTabSz="932574" rtl="0" eaLnBrk="1" latinLnBrk="0" hangingPunct="1">
        <a:defRPr sz="1800" kern="1200">
          <a:solidFill>
            <a:schemeClr val="tx1"/>
          </a:solidFill>
          <a:latin typeface="+mn-lt"/>
          <a:ea typeface="+mn-ea"/>
          <a:cs typeface="+mn-cs"/>
        </a:defRPr>
      </a:lvl7pPr>
      <a:lvl8pPr marL="3264009" algn="l" defTabSz="932574" rtl="0" eaLnBrk="1" latinLnBrk="0" hangingPunct="1">
        <a:defRPr sz="1800" kern="1200">
          <a:solidFill>
            <a:schemeClr val="tx1"/>
          </a:solidFill>
          <a:latin typeface="+mn-lt"/>
          <a:ea typeface="+mn-ea"/>
          <a:cs typeface="+mn-cs"/>
        </a:defRPr>
      </a:lvl8pPr>
      <a:lvl9pPr marL="3730298" algn="l" defTabSz="9325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notesSlide" Target="../notesSlides/notesSlide5.xml"/><Relationship Id="rId18" Type="http://schemas.openxmlformats.org/officeDocument/2006/relationships/image" Target="../media/image144.jpe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Layout" Target="../slideLayouts/slideLayout21.xml"/><Relationship Id="rId17" Type="http://schemas.openxmlformats.org/officeDocument/2006/relationships/image" Target="../media/image143.png"/><Relationship Id="rId2" Type="http://schemas.openxmlformats.org/officeDocument/2006/relationships/tags" Target="../tags/tag12.xml"/><Relationship Id="rId16" Type="http://schemas.openxmlformats.org/officeDocument/2006/relationships/image" Target="../media/image142.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image" Target="../media/image141.png"/><Relationship Id="rId10" Type="http://schemas.openxmlformats.org/officeDocument/2006/relationships/tags" Target="../tags/tag20.xml"/><Relationship Id="rId19" Type="http://schemas.openxmlformats.org/officeDocument/2006/relationships/image" Target="../media/image145.gif"/><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151.png"/><Relationship Id="rId3" Type="http://schemas.openxmlformats.org/officeDocument/2006/relationships/tags" Target="../tags/tag24.xml"/><Relationship Id="rId7" Type="http://schemas.openxmlformats.org/officeDocument/2006/relationships/slideLayout" Target="../slideLayouts/slideLayout73.xml"/><Relationship Id="rId12" Type="http://schemas.openxmlformats.org/officeDocument/2006/relationships/image" Target="../media/image15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49.png"/><Relationship Id="rId5" Type="http://schemas.openxmlformats.org/officeDocument/2006/relationships/tags" Target="../tags/tag26.xml"/><Relationship Id="rId10" Type="http://schemas.openxmlformats.org/officeDocument/2006/relationships/image" Target="../media/image148.png"/><Relationship Id="rId4" Type="http://schemas.openxmlformats.org/officeDocument/2006/relationships/tags" Target="../tags/tag25.xml"/><Relationship Id="rId9" Type="http://schemas.openxmlformats.org/officeDocument/2006/relationships/image" Target="../media/image147.png"/></Relationships>
</file>

<file path=ppt/slides/_rels/slide15.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emf"/><Relationship Id="rId18" Type="http://schemas.openxmlformats.org/officeDocument/2006/relationships/image" Target="../media/image167.png"/><Relationship Id="rId3" Type="http://schemas.openxmlformats.org/officeDocument/2006/relationships/image" Target="../media/image152.png"/><Relationship Id="rId21" Type="http://schemas.openxmlformats.org/officeDocument/2006/relationships/image" Target="../media/image14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notesSlide" Target="../notesSlides/notesSlide8.xml"/><Relationship Id="rId16" Type="http://schemas.openxmlformats.org/officeDocument/2006/relationships/image" Target="../media/image165.png"/><Relationship Id="rId20" Type="http://schemas.openxmlformats.org/officeDocument/2006/relationships/image" Target="../media/image142.png"/><Relationship Id="rId1" Type="http://schemas.openxmlformats.org/officeDocument/2006/relationships/slideLayout" Target="../slideLayouts/slideLayout28.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emf"/><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emf"/><Relationship Id="rId14" Type="http://schemas.openxmlformats.org/officeDocument/2006/relationships/image" Target="../media/image163.emf"/><Relationship Id="rId22" Type="http://schemas.openxmlformats.org/officeDocument/2006/relationships/image" Target="../media/image16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28.xml"/><Relationship Id="rId5" Type="http://schemas.openxmlformats.org/officeDocument/2006/relationships/image" Target="../media/image170.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173.png"/></Relationships>
</file>

<file path=ppt/slides/_rels/slide1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31.xml"/><Relationship Id="rId7" Type="http://schemas.openxmlformats.org/officeDocument/2006/relationships/image" Target="../media/image140.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12.xml"/><Relationship Id="rId5" Type="http://schemas.openxmlformats.org/officeDocument/2006/relationships/slideLayout" Target="../slideLayouts/slideLayout21.xml"/><Relationship Id="rId10" Type="http://schemas.openxmlformats.org/officeDocument/2006/relationships/image" Target="../media/image145.gif"/><Relationship Id="rId4" Type="http://schemas.openxmlformats.org/officeDocument/2006/relationships/tags" Target="../tags/tag32.xml"/><Relationship Id="rId9" Type="http://schemas.openxmlformats.org/officeDocument/2006/relationships/image" Target="../media/image1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tags" Target="../tags/tag33.xml"/><Relationship Id="rId4" Type="http://schemas.openxmlformats.org/officeDocument/2006/relationships/image" Target="../media/image142.png"/></Relationships>
</file>

<file path=ppt/slides/_rels/slide22.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36.xml"/><Relationship Id="rId7" Type="http://schemas.openxmlformats.org/officeDocument/2006/relationships/image" Target="../media/image14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20.xml"/><Relationship Id="rId5" Type="http://schemas.openxmlformats.org/officeDocument/2006/relationships/slideLayout" Target="../slideLayouts/slideLayout21.xml"/><Relationship Id="rId10" Type="http://schemas.openxmlformats.org/officeDocument/2006/relationships/image" Target="../media/image145.gif"/><Relationship Id="rId4" Type="http://schemas.openxmlformats.org/officeDocument/2006/relationships/tags" Target="../tags/tag37.xml"/><Relationship Id="rId9" Type="http://schemas.openxmlformats.org/officeDocument/2006/relationships/image" Target="../media/image142.png"/></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8.jpg"/><Relationship Id="rId7" Type="http://schemas.openxmlformats.org/officeDocument/2006/relationships/image" Target="../media/image181.png"/><Relationship Id="rId2" Type="http://schemas.openxmlformats.org/officeDocument/2006/relationships/notesSlide" Target="../notesSlides/notesSlide23.xml"/><Relationship Id="rId1" Type="http://schemas.openxmlformats.org/officeDocument/2006/relationships/slideLayout" Target="../slideLayouts/slideLayout51.xml"/><Relationship Id="rId6" Type="http://schemas.openxmlformats.org/officeDocument/2006/relationships/image" Target="../media/image180.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hyperlink" Target="https://github.com/PaulStubbs/AzureSmartCitySimulator" TargetMode="External"/><Relationship Id="rId9" Type="http://schemas.openxmlformats.org/officeDocument/2006/relationships/image" Target="../media/image183.png"/></Relationships>
</file>

<file path=ppt/slides/_rels/slide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3.xml"/></Relationships>
</file>

<file path=ppt/slides/_rels/slide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3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3" Type="http://schemas.openxmlformats.org/officeDocument/2006/relationships/image" Target="../media/image198.png"/><Relationship Id="rId18" Type="http://schemas.openxmlformats.org/officeDocument/2006/relationships/image" Target="../media/image203.png"/><Relationship Id="rId26" Type="http://schemas.openxmlformats.org/officeDocument/2006/relationships/image" Target="../media/image211.png"/><Relationship Id="rId39" Type="http://schemas.openxmlformats.org/officeDocument/2006/relationships/image" Target="../media/image224.png"/><Relationship Id="rId3" Type="http://schemas.openxmlformats.org/officeDocument/2006/relationships/image" Target="../media/image189.png"/><Relationship Id="rId21" Type="http://schemas.openxmlformats.org/officeDocument/2006/relationships/image" Target="../media/image206.png"/><Relationship Id="rId34" Type="http://schemas.openxmlformats.org/officeDocument/2006/relationships/image" Target="../media/image219.png"/><Relationship Id="rId42" Type="http://schemas.openxmlformats.org/officeDocument/2006/relationships/image" Target="../media/image227.png"/><Relationship Id="rId47" Type="http://schemas.openxmlformats.org/officeDocument/2006/relationships/image" Target="../media/image232.png"/><Relationship Id="rId50" Type="http://schemas.openxmlformats.org/officeDocument/2006/relationships/image" Target="../media/image235.png"/><Relationship Id="rId7" Type="http://schemas.openxmlformats.org/officeDocument/2006/relationships/image" Target="../media/image193.png"/><Relationship Id="rId12" Type="http://schemas.openxmlformats.org/officeDocument/2006/relationships/image" Target="../media/image197.png"/><Relationship Id="rId17" Type="http://schemas.openxmlformats.org/officeDocument/2006/relationships/image" Target="../media/image202.png"/><Relationship Id="rId25" Type="http://schemas.openxmlformats.org/officeDocument/2006/relationships/image" Target="../media/image210.png"/><Relationship Id="rId33" Type="http://schemas.openxmlformats.org/officeDocument/2006/relationships/image" Target="../media/image218.png"/><Relationship Id="rId38" Type="http://schemas.openxmlformats.org/officeDocument/2006/relationships/image" Target="../media/image223.png"/><Relationship Id="rId46" Type="http://schemas.openxmlformats.org/officeDocument/2006/relationships/image" Target="../media/image231.png"/><Relationship Id="rId2" Type="http://schemas.openxmlformats.org/officeDocument/2006/relationships/notesSlide" Target="../notesSlides/notesSlide29.xml"/><Relationship Id="rId16" Type="http://schemas.openxmlformats.org/officeDocument/2006/relationships/image" Target="../media/image201.png"/><Relationship Id="rId20" Type="http://schemas.openxmlformats.org/officeDocument/2006/relationships/image" Target="../media/image205.png"/><Relationship Id="rId29" Type="http://schemas.openxmlformats.org/officeDocument/2006/relationships/image" Target="../media/image214.png"/><Relationship Id="rId41" Type="http://schemas.openxmlformats.org/officeDocument/2006/relationships/image" Target="../media/image226.png"/><Relationship Id="rId54" Type="http://schemas.openxmlformats.org/officeDocument/2006/relationships/image" Target="../media/image239.png"/><Relationship Id="rId1" Type="http://schemas.openxmlformats.org/officeDocument/2006/relationships/slideLayout" Target="../slideLayouts/slideLayout202.xml"/><Relationship Id="rId6" Type="http://schemas.openxmlformats.org/officeDocument/2006/relationships/image" Target="../media/image192.png"/><Relationship Id="rId11" Type="http://schemas.openxmlformats.org/officeDocument/2006/relationships/image" Target="../media/image196.png"/><Relationship Id="rId24" Type="http://schemas.openxmlformats.org/officeDocument/2006/relationships/image" Target="../media/image209.png"/><Relationship Id="rId32" Type="http://schemas.openxmlformats.org/officeDocument/2006/relationships/image" Target="../media/image217.png"/><Relationship Id="rId37" Type="http://schemas.openxmlformats.org/officeDocument/2006/relationships/image" Target="../media/image222.png"/><Relationship Id="rId40" Type="http://schemas.openxmlformats.org/officeDocument/2006/relationships/image" Target="../media/image225.png"/><Relationship Id="rId45" Type="http://schemas.openxmlformats.org/officeDocument/2006/relationships/image" Target="../media/image230.png"/><Relationship Id="rId53" Type="http://schemas.openxmlformats.org/officeDocument/2006/relationships/image" Target="../media/image238.png"/><Relationship Id="rId5" Type="http://schemas.openxmlformats.org/officeDocument/2006/relationships/image" Target="../media/image191.png"/><Relationship Id="rId15" Type="http://schemas.openxmlformats.org/officeDocument/2006/relationships/image" Target="../media/image200.png"/><Relationship Id="rId23" Type="http://schemas.openxmlformats.org/officeDocument/2006/relationships/image" Target="../media/image208.png"/><Relationship Id="rId28" Type="http://schemas.openxmlformats.org/officeDocument/2006/relationships/image" Target="../media/image213.png"/><Relationship Id="rId36" Type="http://schemas.openxmlformats.org/officeDocument/2006/relationships/image" Target="../media/image221.png"/><Relationship Id="rId49" Type="http://schemas.openxmlformats.org/officeDocument/2006/relationships/image" Target="../media/image234.png"/><Relationship Id="rId10" Type="http://schemas.openxmlformats.org/officeDocument/2006/relationships/image" Target="../media/image195.png"/><Relationship Id="rId19" Type="http://schemas.openxmlformats.org/officeDocument/2006/relationships/image" Target="../media/image204.png"/><Relationship Id="rId31" Type="http://schemas.openxmlformats.org/officeDocument/2006/relationships/image" Target="../media/image216.png"/><Relationship Id="rId44" Type="http://schemas.openxmlformats.org/officeDocument/2006/relationships/image" Target="../media/image229.png"/><Relationship Id="rId52" Type="http://schemas.openxmlformats.org/officeDocument/2006/relationships/image" Target="../media/image237.png"/><Relationship Id="rId4" Type="http://schemas.openxmlformats.org/officeDocument/2006/relationships/image" Target="../media/image190.png"/><Relationship Id="rId9" Type="http://schemas.openxmlformats.org/officeDocument/2006/relationships/image" Target="../media/image150.png"/><Relationship Id="rId14" Type="http://schemas.openxmlformats.org/officeDocument/2006/relationships/image" Target="../media/image199.png"/><Relationship Id="rId22" Type="http://schemas.openxmlformats.org/officeDocument/2006/relationships/image" Target="../media/image207.png"/><Relationship Id="rId27" Type="http://schemas.openxmlformats.org/officeDocument/2006/relationships/image" Target="../media/image212.png"/><Relationship Id="rId30" Type="http://schemas.openxmlformats.org/officeDocument/2006/relationships/image" Target="../media/image215.png"/><Relationship Id="rId35" Type="http://schemas.openxmlformats.org/officeDocument/2006/relationships/image" Target="../media/image220.png"/><Relationship Id="rId43" Type="http://schemas.openxmlformats.org/officeDocument/2006/relationships/image" Target="../media/image228.png"/><Relationship Id="rId48" Type="http://schemas.openxmlformats.org/officeDocument/2006/relationships/image" Target="../media/image233.png"/><Relationship Id="rId8" Type="http://schemas.openxmlformats.org/officeDocument/2006/relationships/image" Target="../media/image194.png"/><Relationship Id="rId51" Type="http://schemas.openxmlformats.org/officeDocument/2006/relationships/image" Target="../media/image236.png"/></Relationships>
</file>

<file path=ppt/slides/_rels/slide41.xml.rels><?xml version="1.0" encoding="UTF-8" standalone="yes"?>
<Relationships xmlns="http://schemas.openxmlformats.org/package/2006/relationships"><Relationship Id="rId8" Type="http://schemas.openxmlformats.org/officeDocument/2006/relationships/hyperlink" Target="http://www.citiesskylines.com/" TargetMode="External"/><Relationship Id="rId3" Type="http://schemas.openxmlformats.org/officeDocument/2006/relationships/hyperlink" Target="http://www.microsoft.com/en-us/server-cloud/internet-of-things.aspx" TargetMode="External"/><Relationship Id="rId7" Type="http://schemas.openxmlformats.org/officeDocument/2006/relationships/hyperlink" Target="http://www.digitalcombatsimulator.com/en/products/world/" TargetMode="External"/><Relationship Id="rId12" Type="http://schemas.openxmlformats.org/officeDocument/2006/relationships/hyperlink" Target="https://github.com/PaulStubbs/AzureSmartCitySimulator"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hyperlink" Target="http://azure.microsoft.com/en-us/documentation/articles/service-bus-event-hubs-csharp-ephcs-getstarted/" TargetMode="External"/><Relationship Id="rId11" Type="http://schemas.openxmlformats.org/officeDocument/2006/relationships/hyperlink" Target="https://github.com/Azure/azure-stream-analytics" TargetMode="External"/><Relationship Id="rId5" Type="http://schemas.openxmlformats.org/officeDocument/2006/relationships/hyperlink" Target="http://azure.microsoft.com/en-us/services/stream-analytics/" TargetMode="External"/><Relationship Id="rId10" Type="http://schemas.openxmlformats.org/officeDocument/2006/relationships/hyperlink" Target="https://github.com/mspnp/iot-journey" TargetMode="External"/><Relationship Id="rId4" Type="http://schemas.openxmlformats.org/officeDocument/2006/relationships/hyperlink" Target="https://channel9.msdn.com/events/Build/2015/2-652" TargetMode="External"/><Relationship Id="rId9" Type="http://schemas.openxmlformats.org/officeDocument/2006/relationships/hyperlink" Target="http://www.steampowered.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241.png"/></Relationships>
</file>

<file path=ppt/slides/_rels/slide4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7.xml.rels><?xml version="1.0" encoding="UTF-8" standalone="yes"?>
<Relationships xmlns="http://schemas.openxmlformats.org/package/2006/relationships"><Relationship Id="rId26" Type="http://schemas.openxmlformats.org/officeDocument/2006/relationships/image" Target="../media/image55.png"/><Relationship Id="rId21" Type="http://schemas.openxmlformats.org/officeDocument/2006/relationships/image" Target="../media/image50.jpeg"/><Relationship Id="rId42" Type="http://schemas.openxmlformats.org/officeDocument/2006/relationships/image" Target="../media/image70.png"/><Relationship Id="rId47" Type="http://schemas.openxmlformats.org/officeDocument/2006/relationships/image" Target="../media/image75.png"/><Relationship Id="rId63" Type="http://schemas.openxmlformats.org/officeDocument/2006/relationships/image" Target="../media/image90.png"/><Relationship Id="rId68" Type="http://schemas.openxmlformats.org/officeDocument/2006/relationships/image" Target="../media/image95.png"/><Relationship Id="rId84" Type="http://schemas.openxmlformats.org/officeDocument/2006/relationships/image" Target="../media/image110.jpeg"/><Relationship Id="rId89" Type="http://schemas.openxmlformats.org/officeDocument/2006/relationships/image" Target="../media/image115.png"/><Relationship Id="rId2" Type="http://schemas.openxmlformats.org/officeDocument/2006/relationships/image" Target="../media/image31.jpeg"/><Relationship Id="rId16" Type="http://schemas.openxmlformats.org/officeDocument/2006/relationships/image" Target="../media/image45.jpeg"/><Relationship Id="rId29" Type="http://schemas.openxmlformats.org/officeDocument/2006/relationships/image" Target="../media/image58.jpeg"/><Relationship Id="rId107" Type="http://schemas.openxmlformats.org/officeDocument/2006/relationships/image" Target="../media/image131.jpeg"/><Relationship Id="rId11" Type="http://schemas.openxmlformats.org/officeDocument/2006/relationships/image" Target="../media/image40.jp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3.png"/><Relationship Id="rId53" Type="http://schemas.openxmlformats.org/officeDocument/2006/relationships/image" Target="../media/image81.jpeg"/><Relationship Id="rId58" Type="http://schemas.openxmlformats.org/officeDocument/2006/relationships/image" Target="../media/image85.png"/><Relationship Id="rId66" Type="http://schemas.openxmlformats.org/officeDocument/2006/relationships/image" Target="../media/image93.jpeg"/><Relationship Id="rId74" Type="http://schemas.openxmlformats.org/officeDocument/2006/relationships/image" Target="../media/image101.png"/><Relationship Id="rId79" Type="http://schemas.openxmlformats.org/officeDocument/2006/relationships/image" Target="../media/image105.png"/><Relationship Id="rId87" Type="http://schemas.openxmlformats.org/officeDocument/2006/relationships/image" Target="../media/image113.jpeg"/><Relationship Id="rId102" Type="http://schemas.openxmlformats.org/officeDocument/2006/relationships/image" Target="../media/image126.jpeg"/><Relationship Id="rId5" Type="http://schemas.openxmlformats.org/officeDocument/2006/relationships/image" Target="../media/image34.jpeg"/><Relationship Id="rId61" Type="http://schemas.openxmlformats.org/officeDocument/2006/relationships/image" Target="../media/image88.png"/><Relationship Id="rId82" Type="http://schemas.openxmlformats.org/officeDocument/2006/relationships/image" Target="../media/image108.png"/><Relationship Id="rId90" Type="http://schemas.openxmlformats.org/officeDocument/2006/relationships/image" Target="../media/image116.png"/><Relationship Id="rId95" Type="http://schemas.openxmlformats.org/officeDocument/2006/relationships/image" Target="../media/image120.png"/><Relationship Id="rId19" Type="http://schemas.openxmlformats.org/officeDocument/2006/relationships/image" Target="../media/image48.jpeg"/><Relationship Id="rId14" Type="http://schemas.openxmlformats.org/officeDocument/2006/relationships/image" Target="../media/image43.jpeg"/><Relationship Id="rId22" Type="http://schemas.openxmlformats.org/officeDocument/2006/relationships/image" Target="../media/image51.png"/><Relationship Id="rId27" Type="http://schemas.openxmlformats.org/officeDocument/2006/relationships/image" Target="../media/image56.jpeg"/><Relationship Id="rId30" Type="http://schemas.openxmlformats.org/officeDocument/2006/relationships/image" Target="../media/image59.jpeg"/><Relationship Id="rId35" Type="http://schemas.openxmlformats.org/officeDocument/2006/relationships/image" Target="../media/image63.png"/><Relationship Id="rId43" Type="http://schemas.openxmlformats.org/officeDocument/2006/relationships/image" Target="../media/image71.jpeg"/><Relationship Id="rId48" Type="http://schemas.openxmlformats.org/officeDocument/2006/relationships/image" Target="../media/image76.png"/><Relationship Id="rId56" Type="http://schemas.microsoft.com/office/2007/relationships/hdphoto" Target="../media/hdphoto3.wdp"/><Relationship Id="rId64" Type="http://schemas.openxmlformats.org/officeDocument/2006/relationships/image" Target="../media/image91.jpeg"/><Relationship Id="rId69" Type="http://schemas.openxmlformats.org/officeDocument/2006/relationships/image" Target="../media/image96.jpg"/><Relationship Id="rId77" Type="http://schemas.microsoft.com/office/2007/relationships/hdphoto" Target="../media/hdphoto4.wdp"/><Relationship Id="rId100" Type="http://schemas.openxmlformats.org/officeDocument/2006/relationships/image" Target="../media/image124.png"/><Relationship Id="rId105" Type="http://schemas.openxmlformats.org/officeDocument/2006/relationships/image" Target="../media/image129.jpeg"/><Relationship Id="rId8" Type="http://schemas.openxmlformats.org/officeDocument/2006/relationships/image" Target="../media/image37.png"/><Relationship Id="rId51" Type="http://schemas.openxmlformats.org/officeDocument/2006/relationships/image" Target="../media/image79.png"/><Relationship Id="rId72" Type="http://schemas.openxmlformats.org/officeDocument/2006/relationships/image" Target="../media/image99.png"/><Relationship Id="rId80" Type="http://schemas.openxmlformats.org/officeDocument/2006/relationships/image" Target="../media/image106.jpeg"/><Relationship Id="rId85" Type="http://schemas.openxmlformats.org/officeDocument/2006/relationships/image" Target="../media/image111.jpeg"/><Relationship Id="rId93" Type="http://schemas.openxmlformats.org/officeDocument/2006/relationships/image" Target="../media/image118.jpeg"/><Relationship Id="rId98" Type="http://schemas.microsoft.com/office/2007/relationships/hdphoto" Target="../media/hdphoto6.wdp"/><Relationship Id="rId3" Type="http://schemas.openxmlformats.org/officeDocument/2006/relationships/image" Target="../media/image32.jpeg"/><Relationship Id="rId12" Type="http://schemas.openxmlformats.org/officeDocument/2006/relationships/image" Target="../media/image41.jpeg"/><Relationship Id="rId17" Type="http://schemas.openxmlformats.org/officeDocument/2006/relationships/image" Target="../media/image46.jpeg"/><Relationship Id="rId25" Type="http://schemas.openxmlformats.org/officeDocument/2006/relationships/image" Target="../media/image54.png"/><Relationship Id="rId33" Type="http://schemas.microsoft.com/office/2007/relationships/hdphoto" Target="../media/hdphoto2.wdp"/><Relationship Id="rId38" Type="http://schemas.openxmlformats.org/officeDocument/2006/relationships/image" Target="../media/image66.jpeg"/><Relationship Id="rId46" Type="http://schemas.openxmlformats.org/officeDocument/2006/relationships/image" Target="../media/image74.jpeg"/><Relationship Id="rId59" Type="http://schemas.openxmlformats.org/officeDocument/2006/relationships/image" Target="../media/image86.jpeg"/><Relationship Id="rId67" Type="http://schemas.openxmlformats.org/officeDocument/2006/relationships/image" Target="../media/image94.jpeg"/><Relationship Id="rId103" Type="http://schemas.openxmlformats.org/officeDocument/2006/relationships/image" Target="../media/image127.png"/><Relationship Id="rId108" Type="http://schemas.openxmlformats.org/officeDocument/2006/relationships/image" Target="../media/image132.jpeg"/><Relationship Id="rId20" Type="http://schemas.openxmlformats.org/officeDocument/2006/relationships/image" Target="../media/image49.jpeg"/><Relationship Id="rId41" Type="http://schemas.openxmlformats.org/officeDocument/2006/relationships/image" Target="../media/image69.jpeg"/><Relationship Id="rId54" Type="http://schemas.openxmlformats.org/officeDocument/2006/relationships/image" Target="../media/image82.jpeg"/><Relationship Id="rId62" Type="http://schemas.openxmlformats.org/officeDocument/2006/relationships/image" Target="../media/image89.png"/><Relationship Id="rId70" Type="http://schemas.openxmlformats.org/officeDocument/2006/relationships/image" Target="../media/image97.jpeg"/><Relationship Id="rId75" Type="http://schemas.openxmlformats.org/officeDocument/2006/relationships/image" Target="../media/image102.jpeg"/><Relationship Id="rId83" Type="http://schemas.openxmlformats.org/officeDocument/2006/relationships/image" Target="../media/image109.png"/><Relationship Id="rId88" Type="http://schemas.openxmlformats.org/officeDocument/2006/relationships/image" Target="../media/image114.png"/><Relationship Id="rId91" Type="http://schemas.openxmlformats.org/officeDocument/2006/relationships/image" Target="../media/image117.png"/><Relationship Id="rId96" Type="http://schemas.openxmlformats.org/officeDocument/2006/relationships/image" Target="../media/image121.png"/><Relationship Id="rId1" Type="http://schemas.openxmlformats.org/officeDocument/2006/relationships/slideLayout" Target="../slideLayouts/slideLayout129.xml"/><Relationship Id="rId6" Type="http://schemas.openxmlformats.org/officeDocument/2006/relationships/image" Target="../media/image35.jpe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4.png"/><Relationship Id="rId49" Type="http://schemas.openxmlformats.org/officeDocument/2006/relationships/image" Target="../media/image77.png"/><Relationship Id="rId57" Type="http://schemas.openxmlformats.org/officeDocument/2006/relationships/image" Target="../media/image84.png"/><Relationship Id="rId106" Type="http://schemas.openxmlformats.org/officeDocument/2006/relationships/image" Target="../media/image130.png"/><Relationship Id="rId10" Type="http://schemas.openxmlformats.org/officeDocument/2006/relationships/image" Target="../media/image39.jpeg"/><Relationship Id="rId31" Type="http://schemas.openxmlformats.org/officeDocument/2006/relationships/image" Target="../media/image60.jpeg"/><Relationship Id="rId44" Type="http://schemas.openxmlformats.org/officeDocument/2006/relationships/image" Target="../media/image72.jpeg"/><Relationship Id="rId52" Type="http://schemas.openxmlformats.org/officeDocument/2006/relationships/image" Target="../media/image80.jpeg"/><Relationship Id="rId60" Type="http://schemas.openxmlformats.org/officeDocument/2006/relationships/image" Target="../media/image87.png"/><Relationship Id="rId65" Type="http://schemas.openxmlformats.org/officeDocument/2006/relationships/image" Target="../media/image92.png"/><Relationship Id="rId73" Type="http://schemas.openxmlformats.org/officeDocument/2006/relationships/image" Target="../media/image100.jpeg"/><Relationship Id="rId78" Type="http://schemas.openxmlformats.org/officeDocument/2006/relationships/image" Target="../media/image104.png"/><Relationship Id="rId81" Type="http://schemas.openxmlformats.org/officeDocument/2006/relationships/image" Target="../media/image107.jpeg"/><Relationship Id="rId86" Type="http://schemas.openxmlformats.org/officeDocument/2006/relationships/image" Target="../media/image112.png"/><Relationship Id="rId94" Type="http://schemas.openxmlformats.org/officeDocument/2006/relationships/image" Target="../media/image119.jpeg"/><Relationship Id="rId99" Type="http://schemas.openxmlformats.org/officeDocument/2006/relationships/image" Target="../media/image123.jpeg"/><Relationship Id="rId101" Type="http://schemas.openxmlformats.org/officeDocument/2006/relationships/image" Target="../media/image125.png"/><Relationship Id="rId4" Type="http://schemas.openxmlformats.org/officeDocument/2006/relationships/image" Target="../media/image33.jpeg"/><Relationship Id="rId9"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7.jpeg"/><Relationship Id="rId39" Type="http://schemas.openxmlformats.org/officeDocument/2006/relationships/image" Target="../media/image67.png"/><Relationship Id="rId109" Type="http://schemas.openxmlformats.org/officeDocument/2006/relationships/image" Target="../media/image133.jpeg"/><Relationship Id="rId34" Type="http://schemas.openxmlformats.org/officeDocument/2006/relationships/image" Target="../media/image62.png"/><Relationship Id="rId50" Type="http://schemas.openxmlformats.org/officeDocument/2006/relationships/image" Target="../media/image78.jpeg"/><Relationship Id="rId55" Type="http://schemas.openxmlformats.org/officeDocument/2006/relationships/image" Target="../media/image83.png"/><Relationship Id="rId76" Type="http://schemas.openxmlformats.org/officeDocument/2006/relationships/image" Target="../media/image103.png"/><Relationship Id="rId97" Type="http://schemas.openxmlformats.org/officeDocument/2006/relationships/image" Target="../media/image122.png"/><Relationship Id="rId104" Type="http://schemas.openxmlformats.org/officeDocument/2006/relationships/image" Target="../media/image128.jpeg"/><Relationship Id="rId7" Type="http://schemas.openxmlformats.org/officeDocument/2006/relationships/image" Target="../media/image36.png"/><Relationship Id="rId71" Type="http://schemas.openxmlformats.org/officeDocument/2006/relationships/image" Target="../media/image98.png"/><Relationship Id="rId92"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51.xml"/><Relationship Id="rId4"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356417"/>
            <a:ext cx="11887200" cy="1098762"/>
          </a:xfrm>
        </p:spPr>
        <p:txBody>
          <a:bodyPr/>
          <a:lstStyle/>
          <a:p>
            <a:r>
              <a:rPr lang="en-US" sz="6600" dirty="0" smtClean="0"/>
              <a:t>in-flight to insights</a:t>
            </a:r>
            <a:r>
              <a:rPr lang="en-US" sz="6600" dirty="0" smtClean="0"/>
              <a:t>: directors </a:t>
            </a:r>
            <a:r>
              <a:rPr lang="en-US" sz="6600" dirty="0"/>
              <a:t>c</a:t>
            </a:r>
            <a:r>
              <a:rPr lang="en-US" sz="6600" dirty="0" smtClean="0"/>
              <a:t>ut</a:t>
            </a:r>
            <a:endParaRPr lang="en-US" sz="6600" dirty="0"/>
          </a:p>
        </p:txBody>
      </p:sp>
      <p:sp>
        <p:nvSpPr>
          <p:cNvPr id="7" name="Text Placeholder 4"/>
          <p:cNvSpPr txBox="1">
            <a:spLocks/>
          </p:cNvSpPr>
          <p:nvPr/>
        </p:nvSpPr>
        <p:spPr>
          <a:xfrm>
            <a:off x="35527" y="4945062"/>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Adam </a:t>
            </a:r>
            <a:r>
              <a:rPr lang="en-US" sz="2800" dirty="0" err="1" smtClean="0"/>
              <a:t>Finster</a:t>
            </a:r>
            <a:endParaRPr lang="en-US" sz="2800" dirty="0" smtClean="0"/>
          </a:p>
          <a:p>
            <a:r>
              <a:rPr lang="en-US" sz="2800" dirty="0" smtClean="0"/>
              <a:t>Architect</a:t>
            </a:r>
          </a:p>
          <a:p>
            <a:r>
              <a:rPr lang="en-US" sz="2800" dirty="0" smtClean="0"/>
              <a:t>BCM Solutions</a:t>
            </a:r>
            <a:endParaRPr lang="en-US" sz="2800" dirty="0"/>
          </a:p>
        </p:txBody>
      </p:sp>
      <p:pic>
        <p:nvPicPr>
          <p:cNvPr id="2" name="Picture 1"/>
          <p:cNvPicPr>
            <a:picLocks noChangeAspect="1"/>
          </p:cNvPicPr>
          <p:nvPr/>
        </p:nvPicPr>
        <p:blipFill>
          <a:blip r:embed="rId2"/>
          <a:stretch>
            <a:fillRect/>
          </a:stretch>
        </p:blipFill>
        <p:spPr>
          <a:xfrm>
            <a:off x="1245159" y="2536875"/>
            <a:ext cx="2857500" cy="1533525"/>
          </a:xfrm>
          <a:prstGeom prst="rect">
            <a:avLst/>
          </a:prstGeom>
        </p:spPr>
      </p:pic>
      <p:pic>
        <p:nvPicPr>
          <p:cNvPr id="15" name="Picture 14"/>
          <p:cNvPicPr>
            <a:picLocks noChangeAspect="1"/>
          </p:cNvPicPr>
          <p:nvPr/>
        </p:nvPicPr>
        <p:blipFill>
          <a:blip r:embed="rId3"/>
          <a:stretch>
            <a:fillRect/>
          </a:stretch>
        </p:blipFill>
        <p:spPr>
          <a:xfrm>
            <a:off x="4922837" y="2536875"/>
            <a:ext cx="5553937" cy="1524132"/>
          </a:xfrm>
          <a:prstGeom prst="rect">
            <a:avLst/>
          </a:prstGeom>
        </p:spPr>
      </p:pic>
      <p:sp>
        <p:nvSpPr>
          <p:cNvPr id="16" name="Text Placeholder 4"/>
          <p:cNvSpPr txBox="1">
            <a:spLocks/>
          </p:cNvSpPr>
          <p:nvPr/>
        </p:nvSpPr>
        <p:spPr>
          <a:xfrm>
            <a:off x="3094037" y="4945062"/>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Todd Whitehead</a:t>
            </a:r>
          </a:p>
          <a:p>
            <a:r>
              <a:rPr lang="en-US" sz="2800" dirty="0" smtClean="0"/>
              <a:t>Cloud Solution Architect</a:t>
            </a:r>
          </a:p>
          <a:p>
            <a:r>
              <a:rPr lang="en-US" sz="2800" dirty="0" smtClean="0"/>
              <a:t>Microsoft</a:t>
            </a:r>
            <a:endParaRPr lang="en-US" sz="2800" dirty="0"/>
          </a:p>
        </p:txBody>
      </p:sp>
      <p:sp>
        <p:nvSpPr>
          <p:cNvPr id="17" name="Rectangle 16"/>
          <p:cNvSpPr/>
          <p:nvPr/>
        </p:nvSpPr>
        <p:spPr>
          <a:xfrm>
            <a:off x="427037" y="1544994"/>
            <a:ext cx="10802957" cy="461665"/>
          </a:xfrm>
          <a:prstGeom prst="rect">
            <a:avLst/>
          </a:prstGeom>
        </p:spPr>
        <p:txBody>
          <a:bodyPr wrap="none">
            <a:spAutoFit/>
          </a:bodyPr>
          <a:lstStyle/>
          <a:p>
            <a:r>
              <a:rPr lang="en-US" sz="2400" dirty="0" smtClean="0">
                <a:latin typeface="+mj-lt"/>
              </a:rPr>
              <a:t>Real-time insights with Event Hubs, Stream </a:t>
            </a:r>
            <a:r>
              <a:rPr lang="en-US" sz="2400" dirty="0" smtClean="0">
                <a:latin typeface="+mj-lt"/>
              </a:rPr>
              <a:t>Analytics, Power BI </a:t>
            </a:r>
            <a:r>
              <a:rPr lang="en-US" sz="2400" dirty="0" smtClean="0">
                <a:latin typeface="+mj-lt"/>
              </a:rPr>
              <a:t>and an A10 Warthog</a:t>
            </a:r>
            <a:endParaRPr lang="en-AU" sz="2400" dirty="0">
              <a:latin typeface="+mj-lt"/>
            </a:endParaRPr>
          </a:p>
        </p:txBody>
      </p:sp>
      <p:sp>
        <p:nvSpPr>
          <p:cNvPr id="8" name="Text Placeholder 4"/>
          <p:cNvSpPr txBox="1">
            <a:spLocks/>
          </p:cNvSpPr>
          <p:nvPr/>
        </p:nvSpPr>
        <p:spPr>
          <a:xfrm>
            <a:off x="7437437" y="4911965"/>
            <a:ext cx="56388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Michael “Loophole” Barnes</a:t>
            </a:r>
          </a:p>
          <a:p>
            <a:r>
              <a:rPr lang="en-US" sz="2800" dirty="0" smtClean="0"/>
              <a:t>A-10 </a:t>
            </a:r>
            <a:r>
              <a:rPr lang="en-US" sz="2800" dirty="0" smtClean="0"/>
              <a:t>Pilot</a:t>
            </a:r>
          </a:p>
          <a:p>
            <a:r>
              <a:rPr lang="en-US" sz="2800" dirty="0" smtClean="0"/>
              <a:t>62</a:t>
            </a:r>
            <a:r>
              <a:rPr lang="en-US" sz="2800" baseline="30000" dirty="0" smtClean="0"/>
              <a:t>nd</a:t>
            </a:r>
            <a:r>
              <a:rPr lang="en-US" sz="2800" dirty="0" smtClean="0"/>
              <a:t> Fighting Falcons</a:t>
            </a:r>
            <a:endParaRPr lang="en-US" sz="2800" dirty="0"/>
          </a:p>
        </p:txBody>
      </p:sp>
    </p:spTree>
    <p:extLst>
      <p:ext uri="{BB962C8B-B14F-4D97-AF65-F5344CB8AC3E}">
        <p14:creationId xmlns:p14="http://schemas.microsoft.com/office/powerpoint/2010/main" val="34243329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Simulating </a:t>
            </a:r>
            <a:r>
              <a:rPr lang="en-US" dirty="0" err="1" smtClean="0"/>
              <a:t>IoT</a:t>
            </a:r>
            <a:r>
              <a:rPr lang="en-US" dirty="0" smtClean="0"/>
              <a:t> Systems</a:t>
            </a:r>
            <a:endParaRPr lang="en-US" dirty="0"/>
          </a:p>
        </p:txBody>
      </p:sp>
      <p:sp>
        <p:nvSpPr>
          <p:cNvPr id="6" name="Text Placeholder 5"/>
          <p:cNvSpPr>
            <a:spLocks noGrp="1"/>
          </p:cNvSpPr>
          <p:nvPr>
            <p:ph type="body" sz="quarter" idx="4294967295"/>
          </p:nvPr>
        </p:nvSpPr>
        <p:spPr>
          <a:xfrm>
            <a:off x="274639" y="1212848"/>
            <a:ext cx="8000998" cy="5408613"/>
          </a:xfrm>
          <a:prstGeom prst="rect">
            <a:avLst/>
          </a:prstGeom>
        </p:spPr>
        <p:txBody>
          <a:bodyPr/>
          <a:lstStyle/>
          <a:p>
            <a:r>
              <a:rPr lang="en-US" dirty="0" smtClean="0"/>
              <a:t>Too Complex to Build Real Devices</a:t>
            </a:r>
          </a:p>
          <a:p>
            <a:pPr lvl="1"/>
            <a:r>
              <a:rPr lang="en-US" dirty="0" smtClean="0"/>
              <a:t>Devices are expensive</a:t>
            </a:r>
          </a:p>
          <a:p>
            <a:pPr lvl="1"/>
            <a:r>
              <a:rPr lang="en-US" dirty="0" smtClean="0"/>
              <a:t>Devices are complex</a:t>
            </a:r>
          </a:p>
          <a:p>
            <a:pPr lvl="1"/>
            <a:r>
              <a:rPr lang="en-US" dirty="0" smtClean="0"/>
              <a:t>Devices may not exist</a:t>
            </a:r>
          </a:p>
          <a:p>
            <a:r>
              <a:rPr lang="en-US" dirty="0" smtClean="0"/>
              <a:t>Unable to Test all Scenarios</a:t>
            </a:r>
          </a:p>
          <a:p>
            <a:pPr lvl="1"/>
            <a:r>
              <a:rPr lang="en-US" dirty="0" smtClean="0"/>
              <a:t>Test edge cases</a:t>
            </a:r>
          </a:p>
          <a:p>
            <a:pPr lvl="1"/>
            <a:r>
              <a:rPr lang="en-US" dirty="0" smtClean="0"/>
              <a:t>Test alert cases</a:t>
            </a:r>
          </a:p>
          <a:p>
            <a:pPr lvl="1"/>
            <a:r>
              <a:rPr lang="en-US" dirty="0" smtClean="0"/>
              <a:t>Test command and control</a:t>
            </a:r>
          </a:p>
          <a:p>
            <a:r>
              <a:rPr lang="en-US" dirty="0" smtClean="0"/>
              <a:t>Unable to Scale</a:t>
            </a:r>
          </a:p>
          <a:p>
            <a:pPr lvl="1"/>
            <a:r>
              <a:rPr lang="en-US" dirty="0" smtClean="0"/>
              <a:t>Scale to entire production and future levels</a:t>
            </a:r>
          </a:p>
          <a:p>
            <a:pPr lvl="1"/>
            <a:r>
              <a:rPr lang="en-US" dirty="0" smtClean="0"/>
              <a:t>Scale for large number of distributed developers</a:t>
            </a:r>
            <a:endParaRPr lang="en-US" dirty="0"/>
          </a:p>
        </p:txBody>
      </p:sp>
    </p:spTree>
    <p:extLst>
      <p:ext uri="{BB962C8B-B14F-4D97-AF65-F5344CB8AC3E}">
        <p14:creationId xmlns:p14="http://schemas.microsoft.com/office/powerpoint/2010/main" val="1237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Simulators be Simulating</a:t>
            </a:r>
            <a:endParaRPr lang="en-AU" dirty="0"/>
          </a:p>
        </p:txBody>
      </p:sp>
      <p:pic>
        <p:nvPicPr>
          <p:cNvPr id="4" name="Picture 3"/>
          <p:cNvPicPr>
            <a:picLocks noChangeAspect="1"/>
          </p:cNvPicPr>
          <p:nvPr/>
        </p:nvPicPr>
        <p:blipFill>
          <a:blip r:embed="rId3"/>
          <a:stretch>
            <a:fillRect/>
          </a:stretch>
        </p:blipFill>
        <p:spPr>
          <a:xfrm>
            <a:off x="1035669" y="1086272"/>
            <a:ext cx="10367504" cy="5908253"/>
          </a:xfrm>
          <a:prstGeom prst="rect">
            <a:avLst/>
          </a:prstGeom>
        </p:spPr>
      </p:pic>
    </p:spTree>
    <p:extLst>
      <p:ext uri="{BB962C8B-B14F-4D97-AF65-F5344CB8AC3E}">
        <p14:creationId xmlns:p14="http://schemas.microsoft.com/office/powerpoint/2010/main" val="423397312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5579222" y="4880907"/>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938537" y="2429786"/>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9655" y="4875539"/>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rot="16200000">
            <a:off x="1270565" y="422376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31" name="Right Arrow 30"/>
          <p:cNvSpPr/>
          <p:nvPr/>
        </p:nvSpPr>
        <p:spPr bwMode="auto">
          <a:xfrm rot="5400000">
            <a:off x="6053756" y="422376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42241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231403" cy="1181100"/>
          </a:xfrm>
        </p:spPr>
        <p:txBody>
          <a:bodyPr/>
          <a:lstStyle/>
          <a:p>
            <a:r>
              <a:rPr lang="en-US" sz="9600" dirty="0" smtClean="0"/>
              <a:t>Demo</a:t>
            </a:r>
            <a:endParaRPr lang="en-US" sz="9600" dirty="0"/>
          </a:p>
        </p:txBody>
      </p:sp>
      <p:pic>
        <p:nvPicPr>
          <p:cNvPr id="2" name="Picture 1"/>
          <p:cNvPicPr>
            <a:picLocks noChangeAspect="1"/>
          </p:cNvPicPr>
          <p:nvPr/>
        </p:nvPicPr>
        <p:blipFill>
          <a:blip r:embed="rId3"/>
          <a:stretch>
            <a:fillRect/>
          </a:stretch>
        </p:blipFill>
        <p:spPr>
          <a:xfrm>
            <a:off x="2255837" y="1820862"/>
            <a:ext cx="7865533" cy="4424362"/>
          </a:xfrm>
          <a:prstGeom prst="rect">
            <a:avLst/>
          </a:prstGeom>
        </p:spPr>
      </p:pic>
    </p:spTree>
    <p:extLst>
      <p:ext uri="{BB962C8B-B14F-4D97-AF65-F5344CB8AC3E}">
        <p14:creationId xmlns:p14="http://schemas.microsoft.com/office/powerpoint/2010/main" val="147876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617" y="983019"/>
            <a:ext cx="9196439" cy="54499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843" rtlCol="0" anchor="ctr"/>
          <a:lstStyle/>
          <a:p>
            <a:pPr algn="ctr" defTabSz="932563">
              <a:lnSpc>
                <a:spcPct val="80000"/>
              </a:lnSpc>
            </a:pPr>
            <a:endParaRPr lang="en-US" sz="4399" spc="-150">
              <a:solidFill>
                <a:srgbClr val="FFFFFF"/>
              </a:solidFill>
              <a:latin typeface="Segoe UI Light"/>
            </a:endParaRPr>
          </a:p>
        </p:txBody>
      </p:sp>
      <p:cxnSp>
        <p:nvCxnSpPr>
          <p:cNvPr id="227" name="2 fg"/>
          <p:cNvCxnSpPr/>
          <p:nvPr/>
        </p:nvCxnSpPr>
        <p:spPr>
          <a:xfrm>
            <a:off x="1006897"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234196" y="5125671"/>
            <a:ext cx="1451049"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3  Arrow"/>
          <p:cNvCxnSpPr/>
          <p:nvPr/>
        </p:nvCxnSpPr>
        <p:spPr>
          <a:xfrm>
            <a:off x="1059578" y="3968808"/>
            <a:ext cx="117461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96009" y="2669110"/>
            <a:ext cx="2625667" cy="649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8151" y="4367393"/>
            <a:ext cx="837204" cy="1607664"/>
            <a:chOff x="1547306" y="4378852"/>
            <a:chExt cx="837323" cy="1607892"/>
          </a:xfrm>
        </p:grpSpPr>
        <p:sp>
          <p:nvSpPr>
            <p:cNvPr id="15" name="Rectangle 14"/>
            <p:cNvSpPr/>
            <p:nvPr/>
          </p:nvSpPr>
          <p:spPr bwMode="auto">
            <a:xfrm>
              <a:off x="1547306" y="4378852"/>
              <a:ext cx="837323" cy="160789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93294" y="4510589"/>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grpSp>
      <p:cxnSp>
        <p:nvCxnSpPr>
          <p:cNvPr id="202" name="3  Arrow"/>
          <p:cNvCxnSpPr/>
          <p:nvPr/>
        </p:nvCxnSpPr>
        <p:spPr>
          <a:xfrm>
            <a:off x="3442455" y="3965374"/>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3 Arrow"/>
          <p:cNvCxnSpPr/>
          <p:nvPr/>
        </p:nvCxnSpPr>
        <p:spPr>
          <a:xfrm>
            <a:off x="2147962" y="4538047"/>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82" y="1768402"/>
            <a:ext cx="1004554" cy="43319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8149" y="6100363"/>
            <a:ext cx="3583417"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Device </a:t>
            </a:r>
          </a:p>
          <a:p>
            <a:r>
              <a:rPr lang="en-US" sz="1599" dirty="0">
                <a:solidFill>
                  <a:srgbClr val="FFFFFF"/>
                </a:solidFill>
              </a:rPr>
              <a:t>Connectivity &amp; Management</a:t>
            </a:r>
          </a:p>
        </p:txBody>
      </p:sp>
      <p:sp>
        <p:nvSpPr>
          <p:cNvPr id="56" name="3"/>
          <p:cNvSpPr txBox="1"/>
          <p:nvPr/>
        </p:nvSpPr>
        <p:spPr>
          <a:xfrm>
            <a:off x="5450532" y="6100363"/>
            <a:ext cx="3705835"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p>
            <a:pPr defTabSz="932418"/>
            <a:r>
              <a:rPr lang="en-US" sz="1599" dirty="0">
                <a:solidFill>
                  <a:srgbClr val="FFFFFF"/>
                </a:solidFill>
              </a:rPr>
              <a:t>Analytics &amp; </a:t>
            </a:r>
          </a:p>
          <a:p>
            <a:pPr defTabSz="932418"/>
            <a:r>
              <a:rPr lang="en-US" sz="1599" dirty="0">
                <a:solidFill>
                  <a:srgbClr val="FFFFFF"/>
                </a:solidFill>
              </a:rPr>
              <a:t>Operationalized Insights</a:t>
            </a:r>
          </a:p>
        </p:txBody>
      </p:sp>
      <p:sp>
        <p:nvSpPr>
          <p:cNvPr id="58" name="7 Presentation"/>
          <p:cNvSpPr txBox="1"/>
          <p:nvPr/>
        </p:nvSpPr>
        <p:spPr>
          <a:xfrm>
            <a:off x="9714988" y="6100363"/>
            <a:ext cx="2179059"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Presentation &amp; </a:t>
            </a:r>
          </a:p>
          <a:p>
            <a:r>
              <a:rPr lang="en-US" sz="1599" dirty="0">
                <a:solidFill>
                  <a:srgbClr val="FFFFFF"/>
                </a:solidFill>
              </a:rPr>
              <a:t>Business Connectivity</a:t>
            </a:r>
          </a:p>
        </p:txBody>
      </p:sp>
      <p:sp>
        <p:nvSpPr>
          <p:cNvPr id="5" name="Title 4"/>
          <p:cNvSpPr>
            <a:spLocks noGrp="1"/>
          </p:cNvSpPr>
          <p:nvPr>
            <p:ph type="title"/>
          </p:nvPr>
        </p:nvSpPr>
        <p:spPr>
          <a:xfrm>
            <a:off x="275482" y="295730"/>
            <a:ext cx="11887878" cy="917444"/>
          </a:xfrm>
        </p:spPr>
        <p:txBody>
          <a:bodyPr/>
          <a:lstStyle/>
          <a:p>
            <a:pPr lvl="0"/>
            <a:r>
              <a:rPr lang="en-US" dirty="0" err="1">
                <a:gradFill>
                  <a:gsLst>
                    <a:gs pos="1250">
                      <a:srgbClr val="404040"/>
                    </a:gs>
                    <a:gs pos="100000">
                      <a:srgbClr val="404040"/>
                    </a:gs>
                  </a:gsLst>
                  <a:lin ang="5400000" scaled="0"/>
                </a:gradFill>
              </a:rPr>
              <a:t>IoT</a:t>
            </a:r>
            <a:r>
              <a:rPr lang="en-US" dirty="0">
                <a:gradFill>
                  <a:gsLst>
                    <a:gs pos="1250">
                      <a:srgbClr val="404040"/>
                    </a:gs>
                    <a:gs pos="100000">
                      <a:srgbClr val="404040"/>
                    </a:gs>
                  </a:gsLst>
                  <a:lin ang="5400000" scaled="0"/>
                </a:gradFill>
              </a:rPr>
              <a: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951566" y="5125671"/>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566" y="3834858"/>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566" y="2620399"/>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3741"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3741" y="3968808"/>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3741" y="2620399"/>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65816" y="2043284"/>
            <a:ext cx="922001" cy="3991019"/>
            <a:chOff x="225936" y="1995490"/>
            <a:chExt cx="922132"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2" name="TextBox 231"/>
            <p:cNvSpPr txBox="1"/>
            <p:nvPr/>
          </p:nvSpPr>
          <p:spPr>
            <a:xfrm rot="16200000">
              <a:off x="-1511456" y="3732882"/>
              <a:ext cx="3976839" cy="502056"/>
            </a:xfrm>
            <a:prstGeom prst="rect">
              <a:avLst/>
            </a:prstGeom>
            <a:noFill/>
            <a:ln>
              <a:noFill/>
              <a:headEnd type="none" w="med" len="med"/>
              <a:tailEnd type="none" w="med" len="med"/>
            </a:ln>
          </p:spPr>
          <p:txBody>
            <a:bodyPr wrap="square" lIns="0" tIns="0" rIns="0" bIns="0" rtlCol="0">
              <a:spAutoFit/>
            </a:bodyPr>
            <a:lstStyle/>
            <a:p>
              <a:pPr algn="ctr" defTabSz="932205"/>
              <a:r>
                <a:rPr lang="en-US" sz="1599" spc="-38" dirty="0">
                  <a:solidFill>
                    <a:prstClr val="black"/>
                  </a:solidFill>
                  <a:ea typeface="Segoe UI" pitchFamily="34" charset="0"/>
                  <a:cs typeface="Segoe UI" pitchFamily="34" charset="0"/>
                </a:rPr>
                <a:t>Devices</a:t>
              </a:r>
            </a:p>
            <a:p>
              <a:pPr algn="ctr" defTabSz="932205"/>
              <a:r>
                <a:rPr lang="en-US" sz="1599" spc="-38" dirty="0">
                  <a:solidFill>
                    <a:prstClr val="black"/>
                  </a:solidFill>
                  <a:ea typeface="Segoe UI" pitchFamily="34" charset="0"/>
                  <a:cs typeface="Segoe UI" pitchFamily="34" charset="0"/>
                </a:rPr>
                <a:t>RTOS, Linux, Android, iOS, Windows</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505642" y="3137933"/>
            <a:ext cx="906423" cy="1610140"/>
            <a:chOff x="2505115" y="3137883"/>
            <a:chExt cx="906552" cy="1610368"/>
          </a:xfrm>
        </p:grpSpPr>
        <p:sp>
          <p:nvSpPr>
            <p:cNvPr id="17" name="Rectangle 16"/>
            <p:cNvSpPr/>
            <p:nvPr/>
          </p:nvSpPr>
          <p:spPr bwMode="auto">
            <a:xfrm>
              <a:off x="2505115" y="3137883"/>
              <a:ext cx="906552" cy="161036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6" name="Rectangle 30"/>
            <p:cNvSpPr>
              <a:spLocks noChangeArrowheads="1"/>
            </p:cNvSpPr>
            <p:nvPr/>
          </p:nvSpPr>
          <p:spPr bwMode="auto">
            <a:xfrm>
              <a:off x="2647563" y="3238298"/>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7" name="Rectangle 31"/>
            <p:cNvSpPr>
              <a:spLocks noChangeArrowheads="1"/>
            </p:cNvSpPr>
            <p:nvPr/>
          </p:nvSpPr>
          <p:spPr bwMode="auto">
            <a:xfrm>
              <a:off x="2647563" y="3371097"/>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8" name="Rectangle 32"/>
            <p:cNvSpPr>
              <a:spLocks noChangeArrowheads="1"/>
            </p:cNvSpPr>
            <p:nvPr/>
          </p:nvSpPr>
          <p:spPr bwMode="auto">
            <a:xfrm>
              <a:off x="2647563" y="3498816"/>
              <a:ext cx="170000" cy="8889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9" name="Rectangle 33"/>
            <p:cNvSpPr>
              <a:spLocks noChangeArrowheads="1"/>
            </p:cNvSpPr>
            <p:nvPr/>
          </p:nvSpPr>
          <p:spPr bwMode="auto">
            <a:xfrm>
              <a:off x="2647563" y="3634155"/>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1" name="Rectangle 35"/>
            <p:cNvSpPr>
              <a:spLocks noChangeArrowheads="1"/>
            </p:cNvSpPr>
            <p:nvPr/>
          </p:nvSpPr>
          <p:spPr bwMode="auto">
            <a:xfrm>
              <a:off x="3129900" y="3715431"/>
              <a:ext cx="168521" cy="86356"/>
            </a:xfrm>
            <a:prstGeom prst="rect">
              <a:avLst/>
            </a:prstGeom>
            <a:solidFill>
              <a:schemeClr val="accent6"/>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4" name="Rectangle 38"/>
            <p:cNvSpPr>
              <a:spLocks noChangeArrowheads="1"/>
            </p:cNvSpPr>
            <p:nvPr/>
          </p:nvSpPr>
          <p:spPr bwMode="auto">
            <a:xfrm>
              <a:off x="2650843" y="3761874"/>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5" name="Rectangle 39"/>
            <p:cNvSpPr>
              <a:spLocks noChangeArrowheads="1"/>
            </p:cNvSpPr>
            <p:nvPr/>
          </p:nvSpPr>
          <p:spPr bwMode="auto">
            <a:xfrm>
              <a:off x="2650843" y="3894673"/>
              <a:ext cx="170000" cy="8127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6" name="Rectangle 40"/>
            <p:cNvSpPr>
              <a:spLocks noChangeArrowheads="1"/>
            </p:cNvSpPr>
            <p:nvPr/>
          </p:nvSpPr>
          <p:spPr bwMode="auto">
            <a:xfrm>
              <a:off x="2650843" y="4022392"/>
              <a:ext cx="170000" cy="8889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8" name="Rectangle 42"/>
            <p:cNvSpPr>
              <a:spLocks noChangeArrowheads="1"/>
            </p:cNvSpPr>
            <p:nvPr/>
          </p:nvSpPr>
          <p:spPr bwMode="auto">
            <a:xfrm>
              <a:off x="2650843" y="4157730"/>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cxnSp>
          <p:nvCxnSpPr>
            <p:cNvPr id="3" name="Elbow Connector 2"/>
            <p:cNvCxnSpPr>
              <a:stCxn id="166" idx="3"/>
              <a:endCxn id="171" idx="1"/>
            </p:cNvCxnSpPr>
            <p:nvPr/>
          </p:nvCxnSpPr>
          <p:spPr>
            <a:xfrm>
              <a:off x="2817563" y="3281476"/>
              <a:ext cx="312337" cy="47713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67" idx="3"/>
              <a:endCxn id="171" idx="1"/>
            </p:cNvCxnSpPr>
            <p:nvPr/>
          </p:nvCxnSpPr>
          <p:spPr>
            <a:xfrm>
              <a:off x="2817563" y="3411735"/>
              <a:ext cx="312337" cy="346874"/>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17563" y="3543264"/>
              <a:ext cx="312337" cy="215345"/>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a:off x="2817563" y="3674793"/>
              <a:ext cx="312337" cy="83816"/>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20843" y="3758609"/>
              <a:ext cx="309057" cy="4644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Elbow Connector 262"/>
            <p:cNvCxnSpPr>
              <a:stCxn id="175" idx="3"/>
              <a:endCxn id="171" idx="1"/>
            </p:cNvCxnSpPr>
            <p:nvPr/>
          </p:nvCxnSpPr>
          <p:spPr>
            <a:xfrm flipV="1">
              <a:off x="2820843" y="3758609"/>
              <a:ext cx="309057" cy="176702"/>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Elbow Connector 263"/>
            <p:cNvCxnSpPr>
              <a:stCxn id="176" idx="3"/>
              <a:endCxn id="171" idx="1"/>
            </p:cNvCxnSpPr>
            <p:nvPr/>
          </p:nvCxnSpPr>
          <p:spPr>
            <a:xfrm flipV="1">
              <a:off x="2820843" y="3758609"/>
              <a:ext cx="309057" cy="30823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Elbow Connector 264"/>
            <p:cNvCxnSpPr>
              <a:stCxn id="178" idx="3"/>
              <a:endCxn id="171" idx="1"/>
            </p:cNvCxnSpPr>
            <p:nvPr/>
          </p:nvCxnSpPr>
          <p:spPr>
            <a:xfrm flipV="1">
              <a:off x="2820843" y="3758609"/>
              <a:ext cx="309057" cy="439759"/>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532" y="2008456"/>
            <a:ext cx="3671587" cy="120412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Batch Analytics &amp; Visualizations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sp>
          <p:nvSpPr>
            <p:cNvPr id="177" name="Freeform 8"/>
            <p:cNvSpPr>
              <a:spLocks noChangeAspect="1" noEditPoints="1"/>
            </p:cNvSpPr>
            <p:nvPr/>
          </p:nvSpPr>
          <p:spPr bwMode="black">
            <a:xfrm>
              <a:off x="8067136" y="2090390"/>
              <a:ext cx="914717" cy="110505"/>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531" y="3328764"/>
            <a:ext cx="3671587" cy="1276965"/>
            <a:chOff x="5450422" y="3278735"/>
            <a:chExt cx="3672108" cy="1184582"/>
          </a:xfrm>
        </p:grpSpPr>
        <p:sp>
          <p:nvSpPr>
            <p:cNvPr id="19" name="Rectangle 18"/>
            <p:cNvSpPr/>
            <p:nvPr/>
          </p:nvSpPr>
          <p:spPr bwMode="auto">
            <a:xfrm rot="16200000">
              <a:off x="6709892" y="2019265"/>
              <a:ext cx="1153168"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Analytics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7963210" y="3324654"/>
              <a:ext cx="1042019" cy="540305"/>
            </a:xfrm>
            <a:prstGeom prst="rect">
              <a:avLst/>
            </a:prstGeom>
          </p:spPr>
        </p:pic>
        <p:grpSp>
          <p:nvGrpSpPr>
            <p:cNvPr id="79" name="Group 78"/>
            <p:cNvGrpSpPr/>
            <p:nvPr/>
          </p:nvGrpSpPr>
          <p:grpSpPr>
            <a:xfrm>
              <a:off x="8601182" y="3812277"/>
              <a:ext cx="425518" cy="422851"/>
              <a:chOff x="6882061" y="2573591"/>
              <a:chExt cx="1926976" cy="1914896"/>
            </a:xfrm>
          </p:grpSpPr>
          <p:grpSp>
            <p:nvGrpSpPr>
              <p:cNvPr id="74" name="Group 73"/>
              <p:cNvGrpSpPr/>
              <p:nvPr/>
            </p:nvGrpSpPr>
            <p:grpSpPr>
              <a:xfrm>
                <a:off x="6882061" y="2573591"/>
                <a:ext cx="1926976" cy="1914896"/>
                <a:chOff x="7536568" y="3223995"/>
                <a:chExt cx="617962" cy="614088"/>
              </a:xfrm>
            </p:grpSpPr>
            <p:sp>
              <p:nvSpPr>
                <p:cNvPr id="293" name="Freeform 292"/>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4" name="Freeform 293"/>
              <p:cNvSpPr/>
              <p:nvPr/>
            </p:nvSpPr>
            <p:spPr bwMode="auto">
              <a:xfrm>
                <a:off x="8063679" y="2643450"/>
                <a:ext cx="556651" cy="777606"/>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nvGrpSpPr>
            <p:cNvPr id="91" name="Group 90"/>
            <p:cNvGrpSpPr/>
            <p:nvPr/>
          </p:nvGrpSpPr>
          <p:grpSpPr>
            <a:xfrm>
              <a:off x="7945344" y="3852488"/>
              <a:ext cx="490880" cy="404121"/>
              <a:chOff x="7197224" y="3471815"/>
              <a:chExt cx="577668" cy="475570"/>
            </a:xfrm>
          </p:grpSpPr>
          <p:sp>
            <p:nvSpPr>
              <p:cNvPr id="299" name="Freeform 298"/>
              <p:cNvSpPr>
                <a:spLocks noEditPoints="1"/>
              </p:cNvSpPr>
              <p:nvPr/>
            </p:nvSpPr>
            <p:spPr bwMode="auto">
              <a:xfrm>
                <a:off x="7301565" y="3471815"/>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34289" bIns="34289" numCol="1" spcCol="0" rtlCol="0" fromWordArt="0" anchor="b" anchorCtr="0" forceAA="0" compatLnSpc="1">
                <a:prstTxWarp prst="textNoShape">
                  <a:avLst/>
                </a:prstTxWarp>
                <a:noAutofit/>
              </a:bodyPr>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252191" y="3571497"/>
                <a:ext cx="370062" cy="273597"/>
                <a:chOff x="7527471" y="3565095"/>
                <a:chExt cx="1335417" cy="987311"/>
              </a:xfrm>
              <a:solidFill>
                <a:schemeClr val="bg1"/>
              </a:solidFill>
            </p:grpSpPr>
            <p:sp>
              <p:nvSpPr>
                <p:cNvPr id="87" name="Oval 86"/>
                <p:cNvSpPr/>
                <p:nvPr/>
              </p:nvSpPr>
              <p:spPr bwMode="auto">
                <a:xfrm>
                  <a:off x="8105550" y="3671802"/>
                  <a:ext cx="757338" cy="7573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7715621" y="3565095"/>
                  <a:ext cx="971389" cy="5749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a:off x="7527471" y="3804557"/>
                  <a:ext cx="819695" cy="747849"/>
                </a:xfrm>
                <a:custGeom>
                  <a:avLst/>
                  <a:gdLst>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695" h="747849">
                      <a:moveTo>
                        <a:pt x="715192" y="512717"/>
                      </a:moveTo>
                      <a:lnTo>
                        <a:pt x="623752" y="529046"/>
                      </a:lnTo>
                      <a:cubicBezTo>
                        <a:pt x="525780" y="641169"/>
                        <a:pt x="440872" y="704306"/>
                        <a:pt x="300446" y="747849"/>
                      </a:cubicBezTo>
                      <a:lnTo>
                        <a:pt x="0" y="489857"/>
                      </a:lnTo>
                      <a:lnTo>
                        <a:pt x="231866" y="0"/>
                      </a:lnTo>
                      <a:lnTo>
                        <a:pt x="819695" y="418012"/>
                      </a:lnTo>
                      <a:lnTo>
                        <a:pt x="715192" y="5127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248195"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7" name="Freeform 296"/>
              <p:cNvSpPr/>
              <p:nvPr/>
            </p:nvSpPr>
            <p:spPr bwMode="auto">
              <a:xfrm>
                <a:off x="7218820" y="3678239"/>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8" name="Freeform 297"/>
              <p:cNvSpPr/>
              <p:nvPr/>
            </p:nvSpPr>
            <p:spPr bwMode="auto">
              <a:xfrm>
                <a:off x="7197224" y="3738653"/>
                <a:ext cx="307518"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grpSp>
      <p:grpSp>
        <p:nvGrpSpPr>
          <p:cNvPr id="337" name="8"/>
          <p:cNvGrpSpPr/>
          <p:nvPr/>
        </p:nvGrpSpPr>
        <p:grpSpPr>
          <a:xfrm>
            <a:off x="9714987" y="2010116"/>
            <a:ext cx="2185272" cy="3976275"/>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Presentation &amp; Business Connections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Websites, Mobile Services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13611" y="4624635"/>
              <a:ext cx="877737" cy="275153"/>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224" name="Freeform 13"/>
            <p:cNvSpPr>
              <a:spLocks noChangeAspect="1" noEditPoints="1"/>
            </p:cNvSpPr>
            <p:nvPr/>
          </p:nvSpPr>
          <p:spPr bwMode="black">
            <a:xfrm>
              <a:off x="11090587" y="4605886"/>
              <a:ext cx="673876" cy="489318"/>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351091" y="5004261"/>
              <a:ext cx="493955" cy="493955"/>
            </a:xfrm>
            <a:prstGeom prst="rect">
              <a:avLst/>
            </a:prstGeom>
          </p:spPr>
        </p:pic>
        <p:grpSp>
          <p:nvGrpSpPr>
            <p:cNvPr id="301" name="Group 57"/>
            <p:cNvGrpSpPr>
              <a:grpSpLocks noChangeAspect="1"/>
            </p:cNvGrpSpPr>
            <p:nvPr/>
          </p:nvGrpSpPr>
          <p:grpSpPr bwMode="auto">
            <a:xfrm>
              <a:off x="9926638" y="3368675"/>
              <a:ext cx="774700" cy="796925"/>
              <a:chOff x="6253" y="2122"/>
              <a:chExt cx="488" cy="502"/>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grpSp>
        <p:nvGrpSpPr>
          <p:cNvPr id="336" name="6 Hot Path Business Logic"/>
          <p:cNvGrpSpPr/>
          <p:nvPr/>
        </p:nvGrpSpPr>
        <p:grpSpPr>
          <a:xfrm>
            <a:off x="5450531" y="4672055"/>
            <a:ext cx="3671587" cy="1322855"/>
            <a:chOff x="5450422" y="4485437"/>
            <a:chExt cx="3672108" cy="1201144"/>
          </a:xfrm>
        </p:grpSpPr>
        <p:sp>
          <p:nvSpPr>
            <p:cNvPr id="21" name="Rectangle 20"/>
            <p:cNvSpPr/>
            <p:nvPr/>
          </p:nvSpPr>
          <p:spPr bwMode="auto">
            <a:xfrm rot="16200000">
              <a:off x="6685904" y="3249955"/>
              <a:ext cx="1201144"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Business Logic</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0172" y="4618622"/>
              <a:ext cx="1042019" cy="540305"/>
            </a:xfrm>
            <a:prstGeom prst="rect">
              <a:avLst/>
            </a:prstGeom>
          </p:spPr>
        </p:pic>
      </p:grpSp>
      <p:grpSp>
        <p:nvGrpSpPr>
          <p:cNvPr id="159" name="2 Cloud Gateway"/>
          <p:cNvGrpSpPr/>
          <p:nvPr/>
        </p:nvGrpSpPr>
        <p:grpSpPr>
          <a:xfrm>
            <a:off x="3791829" y="2018637"/>
            <a:ext cx="1150505" cy="3976275"/>
            <a:chOff x="3791485" y="2018426"/>
            <a:chExt cx="1150668" cy="3976839"/>
          </a:xfrm>
        </p:grpSpPr>
        <p:sp>
          <p:nvSpPr>
            <p:cNvPr id="18" name="Rectangle 17"/>
            <p:cNvSpPr/>
            <p:nvPr/>
          </p:nvSpPr>
          <p:spPr bwMode="auto">
            <a:xfrm>
              <a:off x="3791485" y="2018426"/>
              <a:ext cx="1150668"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Cloud Gateway</a:t>
              </a:r>
            </a:p>
            <a:p>
              <a:pPr defTabSz="913572" fontAlgn="base">
                <a:lnSpc>
                  <a:spcPct val="90000"/>
                </a:lnSpc>
                <a:spcBef>
                  <a:spcPct val="0"/>
                </a:spcBef>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Event Hub</a:t>
              </a:r>
            </a:p>
          </p:txBody>
        </p:sp>
        <p:grpSp>
          <p:nvGrpSpPr>
            <p:cNvPr id="158" name="Group 157"/>
            <p:cNvGrpSpPr/>
            <p:nvPr/>
          </p:nvGrpSpPr>
          <p:grpSpPr>
            <a:xfrm>
              <a:off x="3926585" y="4335465"/>
              <a:ext cx="828566" cy="927456"/>
              <a:chOff x="3876324" y="5674180"/>
              <a:chExt cx="981580" cy="1503221"/>
            </a:xfrm>
          </p:grpSpPr>
          <p:grpSp>
            <p:nvGrpSpPr>
              <p:cNvPr id="23" name="Group 22"/>
              <p:cNvGrpSpPr/>
              <p:nvPr/>
            </p:nvGrpSpPr>
            <p:grpSpPr>
              <a:xfrm>
                <a:off x="4075337" y="5916435"/>
                <a:ext cx="640701" cy="978965"/>
                <a:chOff x="3978978" y="7270784"/>
                <a:chExt cx="745467" cy="1374673"/>
              </a:xfrm>
            </p:grpSpPr>
            <p:sp>
              <p:nvSpPr>
                <p:cNvPr id="192" name="Rectangle 191"/>
                <p:cNvSpPr/>
                <p:nvPr>
                  <p:custDataLst>
                    <p:tags r:id="rId1"/>
                  </p:custDataLst>
                </p:nvPr>
              </p:nvSpPr>
              <p:spPr bwMode="auto">
                <a:xfrm>
                  <a:off x="3978978" y="7270784"/>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69686" y="7524802"/>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78978" y="7775238"/>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69686" y="806191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78978" y="827969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41565" y="7773827"/>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01677" y="5351397"/>
                <a:ext cx="333444" cy="97901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sp>
            <p:nvSpPr>
              <p:cNvPr id="330" name="Freeform 329"/>
              <p:cNvSpPr/>
              <p:nvPr/>
            </p:nvSpPr>
            <p:spPr bwMode="auto">
              <a:xfrm rot="16200000" flipV="1">
                <a:off x="4199109" y="6521172"/>
                <a:ext cx="333444" cy="979014"/>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9334" y="5208515"/>
            <a:ext cx="314445" cy="314445"/>
          </a:xfrm>
          <a:prstGeom prst="rect">
            <a:avLst/>
          </a:prstGeom>
        </p:spPr>
      </p:pic>
    </p:spTree>
    <p:extLst>
      <p:ext uri="{BB962C8B-B14F-4D97-AF65-F5344CB8AC3E}">
        <p14:creationId xmlns:p14="http://schemas.microsoft.com/office/powerpoint/2010/main" val="408779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fill="hold"/>
                                        <p:tgtEl>
                                          <p:spTgt spid="228"/>
                                        </p:tgtEl>
                                        <p:attrNameLst>
                                          <p:attrName>ppt_x</p:attrName>
                                        </p:attrNameLst>
                                      </p:cBhvr>
                                      <p:tavLst>
                                        <p:tav tm="0">
                                          <p:val>
                                            <p:strVal val="0-#ppt_w/2"/>
                                          </p:val>
                                        </p:tav>
                                        <p:tav tm="100000">
                                          <p:val>
                                            <p:strVal val="#ppt_x"/>
                                          </p:val>
                                        </p:tav>
                                      </p:tavLst>
                                    </p:anim>
                                    <p:anim calcmode="lin" valueType="num">
                                      <p:cBhvr additive="base">
                                        <p:cTn id="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anim calcmode="lin" valueType="num">
                                      <p:cBhvr additive="base">
                                        <p:cTn id="19" dur="500" fill="hold"/>
                                        <p:tgtEl>
                                          <p:spTgt spid="159"/>
                                        </p:tgtEl>
                                        <p:attrNameLst>
                                          <p:attrName>ppt_x</p:attrName>
                                        </p:attrNameLst>
                                      </p:cBhvr>
                                      <p:tavLst>
                                        <p:tav tm="0">
                                          <p:val>
                                            <p:strVal val="0-#ppt_w/2"/>
                                          </p:val>
                                        </p:tav>
                                        <p:tav tm="100000">
                                          <p:val>
                                            <p:strVal val="#ppt_x"/>
                                          </p:val>
                                        </p:tav>
                                      </p:tavLst>
                                    </p:anim>
                                    <p:anim calcmode="lin" valueType="num">
                                      <p:cBhvr additive="base">
                                        <p:cTn id="20" dur="500" fill="hold"/>
                                        <p:tgtEl>
                                          <p:spTgt spid="15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66"/>
                                        </p:tgtEl>
                                        <p:attrNameLst>
                                          <p:attrName>style.visibility</p:attrName>
                                        </p:attrNameLst>
                                      </p:cBhvr>
                                      <p:to>
                                        <p:strVal val="visible"/>
                                      </p:to>
                                    </p:set>
                                    <p:animEffect transition="in" filter="fade">
                                      <p:cBhvr>
                                        <p:cTn id="23" dur="500"/>
                                        <p:tgtEl>
                                          <p:spTgt spid="266"/>
                                        </p:tgtEl>
                                      </p:cBhvr>
                                    </p:animEffect>
                                  </p:childTnLst>
                                </p:cTn>
                              </p:par>
                              <p:par>
                                <p:cTn id="24" presetID="2" presetClass="entr" presetSubtype="8" decel="10000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 calcmode="lin" valueType="num">
                                      <p:cBhvr additive="base">
                                        <p:cTn id="26" dur="500" fill="hold"/>
                                        <p:tgtEl>
                                          <p:spTgt spid="233"/>
                                        </p:tgtEl>
                                        <p:attrNameLst>
                                          <p:attrName>ppt_x</p:attrName>
                                        </p:attrNameLst>
                                      </p:cBhvr>
                                      <p:tavLst>
                                        <p:tav tm="0">
                                          <p:val>
                                            <p:strVal val="0-#ppt_w/2"/>
                                          </p:val>
                                        </p:tav>
                                        <p:tav tm="100000">
                                          <p:val>
                                            <p:strVal val="#ppt_x"/>
                                          </p:val>
                                        </p:tav>
                                      </p:tavLst>
                                    </p:anim>
                                    <p:anim calcmode="lin" valueType="num">
                                      <p:cBhvr additive="base">
                                        <p:cTn id="27" dur="500" fill="hold"/>
                                        <p:tgtEl>
                                          <p:spTgt spid="23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nodeType="clickEffect">
                                  <p:stCondLst>
                                    <p:cond delay="0"/>
                                  </p:stCondLst>
                                  <p:childTnLst>
                                    <p:set>
                                      <p:cBhvr>
                                        <p:cTn id="31" dur="1" fill="hold">
                                          <p:stCondLst>
                                            <p:cond delay="0"/>
                                          </p:stCondLst>
                                        </p:cTn>
                                        <p:tgtEl>
                                          <p:spTgt spid="227"/>
                                        </p:tgtEl>
                                        <p:attrNameLst>
                                          <p:attrName>style.visibility</p:attrName>
                                        </p:attrNameLst>
                                      </p:cBhvr>
                                      <p:to>
                                        <p:strVal val="visible"/>
                                      </p:to>
                                    </p:set>
                                    <p:anim calcmode="lin" valueType="num">
                                      <p:cBhvr additive="base">
                                        <p:cTn id="32" dur="500" fill="hold"/>
                                        <p:tgtEl>
                                          <p:spTgt spid="227"/>
                                        </p:tgtEl>
                                        <p:attrNameLst>
                                          <p:attrName>ppt_x</p:attrName>
                                        </p:attrNameLst>
                                      </p:cBhvr>
                                      <p:tavLst>
                                        <p:tav tm="0">
                                          <p:val>
                                            <p:strVal val="0-#ppt_w/2"/>
                                          </p:val>
                                        </p:tav>
                                        <p:tav tm="100000">
                                          <p:val>
                                            <p:strVal val="#ppt_x"/>
                                          </p:val>
                                        </p:tav>
                                      </p:tavLst>
                                    </p:anim>
                                    <p:anim calcmode="lin" valueType="num">
                                      <p:cBhvr additive="base">
                                        <p:cTn id="33" dur="500" fill="hold"/>
                                        <p:tgtEl>
                                          <p:spTgt spid="227"/>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8" decel="10000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 calcmode="lin" valueType="num">
                                      <p:cBhvr additive="base">
                                        <p:cTn id="40" dur="500" fill="hold"/>
                                        <p:tgtEl>
                                          <p:spTgt spid="229"/>
                                        </p:tgtEl>
                                        <p:attrNameLst>
                                          <p:attrName>ppt_x</p:attrName>
                                        </p:attrNameLst>
                                      </p:cBhvr>
                                      <p:tavLst>
                                        <p:tav tm="0">
                                          <p:val>
                                            <p:strVal val="0-#ppt_w/2"/>
                                          </p:val>
                                        </p:tav>
                                        <p:tav tm="100000">
                                          <p:val>
                                            <p:strVal val="#ppt_x"/>
                                          </p:val>
                                        </p:tav>
                                      </p:tavLst>
                                    </p:anim>
                                    <p:anim calcmode="lin" valueType="num">
                                      <p:cBhvr additive="base">
                                        <p:cTn id="41"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0-#ppt_w/2"/>
                                          </p:val>
                                        </p:tav>
                                        <p:tav tm="100000">
                                          <p:val>
                                            <p:strVal val="#ppt_x"/>
                                          </p:val>
                                        </p:tav>
                                      </p:tavLst>
                                    </p:anim>
                                    <p:anim calcmode="lin" valueType="num">
                                      <p:cBhvr additive="base">
                                        <p:cTn id="47" dur="500" fill="hold"/>
                                        <p:tgtEl>
                                          <p:spTgt spid="63"/>
                                        </p:tgtEl>
                                        <p:attrNameLst>
                                          <p:attrName>ppt_y</p:attrName>
                                        </p:attrNameLst>
                                      </p:cBhvr>
                                      <p:tavLst>
                                        <p:tav tm="0">
                                          <p:val>
                                            <p:strVal val="#ppt_y"/>
                                          </p:val>
                                        </p:tav>
                                        <p:tav tm="100000">
                                          <p:val>
                                            <p:strVal val="#ppt_y"/>
                                          </p:val>
                                        </p:tav>
                                      </p:tavLst>
                                    </p:anim>
                                  </p:childTnLst>
                                </p:cTn>
                              </p:par>
                              <p:par>
                                <p:cTn id="48" presetID="2" presetClass="entr" presetSubtype="8" decel="100000" fill="hold" nodeType="withEffect">
                                  <p:stCondLst>
                                    <p:cond delay="0"/>
                                  </p:stCondLst>
                                  <p:childTnLst>
                                    <p:set>
                                      <p:cBhvr>
                                        <p:cTn id="49" dur="1" fill="hold">
                                          <p:stCondLst>
                                            <p:cond delay="0"/>
                                          </p:stCondLst>
                                        </p:cTn>
                                        <p:tgtEl>
                                          <p:spTgt spid="202"/>
                                        </p:tgtEl>
                                        <p:attrNameLst>
                                          <p:attrName>style.visibility</p:attrName>
                                        </p:attrNameLst>
                                      </p:cBhvr>
                                      <p:to>
                                        <p:strVal val="visible"/>
                                      </p:to>
                                    </p:set>
                                    <p:anim calcmode="lin" valueType="num">
                                      <p:cBhvr additive="base">
                                        <p:cTn id="50" dur="500" fill="hold"/>
                                        <p:tgtEl>
                                          <p:spTgt spid="202"/>
                                        </p:tgtEl>
                                        <p:attrNameLst>
                                          <p:attrName>ppt_x</p:attrName>
                                        </p:attrNameLst>
                                      </p:cBhvr>
                                      <p:tavLst>
                                        <p:tav tm="0">
                                          <p:val>
                                            <p:strVal val="0-#ppt_w/2"/>
                                          </p:val>
                                        </p:tav>
                                        <p:tav tm="100000">
                                          <p:val>
                                            <p:strVal val="#ppt_x"/>
                                          </p:val>
                                        </p:tav>
                                      </p:tavLst>
                                    </p:anim>
                                    <p:anim calcmode="lin" valueType="num">
                                      <p:cBhvr additive="base">
                                        <p:cTn id="51" dur="500" fill="hold"/>
                                        <p:tgtEl>
                                          <p:spTgt spid="202"/>
                                        </p:tgtEl>
                                        <p:attrNameLst>
                                          <p:attrName>ppt_y</p:attrName>
                                        </p:attrNameLst>
                                      </p:cBhvr>
                                      <p:tavLst>
                                        <p:tav tm="0">
                                          <p:val>
                                            <p:strVal val="#ppt_y"/>
                                          </p:val>
                                        </p:tav>
                                        <p:tav tm="100000">
                                          <p:val>
                                            <p:strVal val="#ppt_y"/>
                                          </p:val>
                                        </p:tav>
                                      </p:tavLst>
                                    </p:anim>
                                  </p:childTnLst>
                                </p:cTn>
                              </p:par>
                              <p:par>
                                <p:cTn id="52" presetID="2" presetClass="entr" presetSubtype="8" decel="100000" fill="hold" nodeType="withEffect">
                                  <p:stCondLst>
                                    <p:cond delay="0"/>
                                  </p:stCondLst>
                                  <p:childTnLst>
                                    <p:set>
                                      <p:cBhvr>
                                        <p:cTn id="53" dur="1" fill="hold">
                                          <p:stCondLst>
                                            <p:cond delay="0"/>
                                          </p:stCondLst>
                                        </p:cTn>
                                        <p:tgtEl>
                                          <p:spTgt spid="231"/>
                                        </p:tgtEl>
                                        <p:attrNameLst>
                                          <p:attrName>style.visibility</p:attrName>
                                        </p:attrNameLst>
                                      </p:cBhvr>
                                      <p:to>
                                        <p:strVal val="visible"/>
                                      </p:to>
                                    </p:set>
                                    <p:anim calcmode="lin" valueType="num">
                                      <p:cBhvr additive="base">
                                        <p:cTn id="54" dur="500" fill="hold"/>
                                        <p:tgtEl>
                                          <p:spTgt spid="231"/>
                                        </p:tgtEl>
                                        <p:attrNameLst>
                                          <p:attrName>ppt_x</p:attrName>
                                        </p:attrNameLst>
                                      </p:cBhvr>
                                      <p:tavLst>
                                        <p:tav tm="0">
                                          <p:val>
                                            <p:strVal val="0-#ppt_w/2"/>
                                          </p:val>
                                        </p:tav>
                                        <p:tav tm="100000">
                                          <p:val>
                                            <p:strVal val="#ppt_x"/>
                                          </p:val>
                                        </p:tav>
                                      </p:tavLst>
                                    </p:anim>
                                    <p:anim calcmode="lin" valueType="num">
                                      <p:cBhvr additive="base">
                                        <p:cTn id="55" dur="500" fill="hold"/>
                                        <p:tgtEl>
                                          <p:spTgt spid="231"/>
                                        </p:tgtEl>
                                        <p:attrNameLst>
                                          <p:attrName>ppt_y</p:attrName>
                                        </p:attrNameLst>
                                      </p:cBhvr>
                                      <p:tavLst>
                                        <p:tav tm="0">
                                          <p:val>
                                            <p:strVal val="#ppt_y"/>
                                          </p:val>
                                        </p:tav>
                                        <p:tav tm="100000">
                                          <p:val>
                                            <p:strVal val="#ppt_y"/>
                                          </p:val>
                                        </p:tav>
                                      </p:tavLst>
                                    </p:anim>
                                  </p:childTnLst>
                                </p:cTn>
                              </p:par>
                              <p:par>
                                <p:cTn id="56" presetID="2" presetClass="entr" presetSubtype="8" decel="10000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 calcmode="lin" valueType="num">
                                      <p:cBhvr additive="base">
                                        <p:cTn id="58" dur="500" fill="hold"/>
                                        <p:tgtEl>
                                          <p:spTgt spid="226"/>
                                        </p:tgtEl>
                                        <p:attrNameLst>
                                          <p:attrName>ppt_x</p:attrName>
                                        </p:attrNameLst>
                                      </p:cBhvr>
                                      <p:tavLst>
                                        <p:tav tm="0">
                                          <p:val>
                                            <p:strVal val="0-#ppt_w/2"/>
                                          </p:val>
                                        </p:tav>
                                        <p:tav tm="100000">
                                          <p:val>
                                            <p:strVal val="#ppt_x"/>
                                          </p:val>
                                        </p:tav>
                                      </p:tavLst>
                                    </p:anim>
                                    <p:anim calcmode="lin" valueType="num">
                                      <p:cBhvr additive="base">
                                        <p:cTn id="59" dur="500" fill="hold"/>
                                        <p:tgtEl>
                                          <p:spTgt spid="22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additive="base">
                                        <p:cTn id="64" dur="500" fill="hold"/>
                                        <p:tgtEl>
                                          <p:spTgt spid="56"/>
                                        </p:tgtEl>
                                        <p:attrNameLst>
                                          <p:attrName>ppt_x</p:attrName>
                                        </p:attrNameLst>
                                      </p:cBhvr>
                                      <p:tavLst>
                                        <p:tav tm="0">
                                          <p:val>
                                            <p:strVal val="#ppt_x"/>
                                          </p:val>
                                        </p:tav>
                                        <p:tav tm="100000">
                                          <p:val>
                                            <p:strVal val="#ppt_x"/>
                                          </p:val>
                                        </p:tav>
                                      </p:tavLst>
                                    </p:anim>
                                    <p:anim calcmode="lin" valueType="num">
                                      <p:cBhvr additive="base">
                                        <p:cTn id="6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31"/>
                                        </p:tgtEl>
                                        <p:attrNameLst>
                                          <p:attrName>style.visibility</p:attrName>
                                        </p:attrNameLst>
                                      </p:cBhvr>
                                      <p:to>
                                        <p:strVal val="visible"/>
                                      </p:to>
                                    </p:set>
                                    <p:animEffect transition="in" filter="fade">
                                      <p:cBhvr>
                                        <p:cTn id="70" dur="500"/>
                                        <p:tgtEl>
                                          <p:spTgt spid="331"/>
                                        </p:tgtEl>
                                      </p:cBhvr>
                                    </p:animEffect>
                                  </p:childTnLst>
                                </p:cTn>
                              </p:par>
                              <p:par>
                                <p:cTn id="71" presetID="10" presetClass="entr" presetSubtype="0" fill="hold" nodeType="with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4"/>
                                        </p:tgtEl>
                                        <p:attrNameLst>
                                          <p:attrName>style.visibility</p:attrName>
                                        </p:attrNameLst>
                                      </p:cBhvr>
                                      <p:to>
                                        <p:strVal val="visible"/>
                                      </p:to>
                                    </p:set>
                                    <p:animEffect transition="in" filter="fade">
                                      <p:cBhvr>
                                        <p:cTn id="78" dur="500"/>
                                        <p:tgtEl>
                                          <p:spTgt spid="334"/>
                                        </p:tgtEl>
                                      </p:cBhvr>
                                    </p:animEffect>
                                  </p:childTnLst>
                                </p:cTn>
                              </p:par>
                              <p:par>
                                <p:cTn id="79" presetID="10"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animEffect transition="in" filter="fade">
                                      <p:cBhvr>
                                        <p:cTn id="81" dur="500"/>
                                        <p:tgtEl>
                                          <p:spTgt spid="2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36"/>
                                        </p:tgtEl>
                                        <p:attrNameLst>
                                          <p:attrName>style.visibility</p:attrName>
                                        </p:attrNameLst>
                                      </p:cBhvr>
                                      <p:to>
                                        <p:strVal val="visible"/>
                                      </p:to>
                                    </p:set>
                                    <p:animEffect transition="in" filter="fade">
                                      <p:cBhvr>
                                        <p:cTn id="86" dur="500"/>
                                        <p:tgtEl>
                                          <p:spTgt spid="336"/>
                                        </p:tgtEl>
                                      </p:cBhvr>
                                    </p:animEffect>
                                  </p:childTnLst>
                                </p:cTn>
                              </p:par>
                              <p:par>
                                <p:cTn id="87" presetID="10" presetClass="entr" presetSubtype="0" fill="hold" nodeType="withEffect">
                                  <p:stCondLst>
                                    <p:cond delay="0"/>
                                  </p:stCondLst>
                                  <p:childTnLst>
                                    <p:set>
                                      <p:cBhvr>
                                        <p:cTn id="88" dur="1" fill="hold">
                                          <p:stCondLst>
                                            <p:cond delay="0"/>
                                          </p:stCondLst>
                                        </p:cTn>
                                        <p:tgtEl>
                                          <p:spTgt spid="140"/>
                                        </p:tgtEl>
                                        <p:attrNameLst>
                                          <p:attrName>style.visibility</p:attrName>
                                        </p:attrNameLst>
                                      </p:cBhvr>
                                      <p:to>
                                        <p:strVal val="visible"/>
                                      </p:to>
                                    </p:set>
                                    <p:animEffect transition="in" filter="fade">
                                      <p:cBhvr>
                                        <p:cTn id="89" dur="500"/>
                                        <p:tgtEl>
                                          <p:spTgt spid="140"/>
                                        </p:tgtEl>
                                      </p:cBhvr>
                                    </p:animEffect>
                                  </p:childTnLst>
                                </p:cTn>
                              </p:par>
                              <p:par>
                                <p:cTn id="90" presetID="10" presetClass="entr" presetSubtype="0" fill="hold" nodeType="withEffect">
                                  <p:stCondLst>
                                    <p:cond delay="0"/>
                                  </p:stCondLst>
                                  <p:childTnLst>
                                    <p:set>
                                      <p:cBhvr>
                                        <p:cTn id="91" dur="1" fill="hold">
                                          <p:stCondLst>
                                            <p:cond delay="0"/>
                                          </p:stCondLst>
                                        </p:cTn>
                                        <p:tgtEl>
                                          <p:spTgt spid="237"/>
                                        </p:tgtEl>
                                        <p:attrNameLst>
                                          <p:attrName>style.visibility</p:attrName>
                                        </p:attrNameLst>
                                      </p:cBhvr>
                                      <p:to>
                                        <p:strVal val="visible"/>
                                      </p:to>
                                    </p:set>
                                    <p:animEffect transition="in" filter="fade">
                                      <p:cBhvr>
                                        <p:cTn id="92" dur="500"/>
                                        <p:tgtEl>
                                          <p:spTgt spid="23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decel="10000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 calcmode="lin" valueType="num">
                                      <p:cBhvr additive="base">
                                        <p:cTn id="97" dur="500" fill="hold"/>
                                        <p:tgtEl>
                                          <p:spTgt spid="58"/>
                                        </p:tgtEl>
                                        <p:attrNameLst>
                                          <p:attrName>ppt_x</p:attrName>
                                        </p:attrNameLst>
                                      </p:cBhvr>
                                      <p:tavLst>
                                        <p:tav tm="0">
                                          <p:val>
                                            <p:strVal val="#ppt_x"/>
                                          </p:val>
                                        </p:tav>
                                        <p:tav tm="100000">
                                          <p:val>
                                            <p:strVal val="#ppt_x"/>
                                          </p:val>
                                        </p:tav>
                                      </p:tavLst>
                                    </p:anim>
                                    <p:anim calcmode="lin" valueType="num">
                                      <p:cBhvr additive="base">
                                        <p:cTn id="98" dur="500" fill="hold"/>
                                        <p:tgtEl>
                                          <p:spTgt spid="58"/>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337"/>
                                        </p:tgtEl>
                                        <p:attrNameLst>
                                          <p:attrName>style.visibility</p:attrName>
                                        </p:attrNameLst>
                                      </p:cBhvr>
                                      <p:to>
                                        <p:strVal val="visible"/>
                                      </p:to>
                                    </p:set>
                                    <p:animEffect transition="in" filter="fade">
                                      <p:cBhvr>
                                        <p:cTn id="102" dur="500"/>
                                        <p:tgtEl>
                                          <p:spTgt spid="3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9"/>
                                        </p:tgtEl>
                                        <p:attrNameLst>
                                          <p:attrName>style.visibility</p:attrName>
                                        </p:attrNameLst>
                                      </p:cBhvr>
                                      <p:to>
                                        <p:strVal val="visible"/>
                                      </p:to>
                                    </p:set>
                                    <p:animEffect transition="in" filter="fade">
                                      <p:cBhvr>
                                        <p:cTn id="107" dur="500"/>
                                        <p:tgtEl>
                                          <p:spTgt spid="249"/>
                                        </p:tgtEl>
                                      </p:cBhvr>
                                    </p:animEffect>
                                  </p:childTnLst>
                                </p:cTn>
                              </p:par>
                              <p:par>
                                <p:cTn id="108" presetID="10" presetClass="entr" presetSubtype="0" fill="hold" nodeType="withEffect">
                                  <p:stCondLst>
                                    <p:cond delay="0"/>
                                  </p:stCondLst>
                                  <p:childTnLst>
                                    <p:set>
                                      <p:cBhvr>
                                        <p:cTn id="109" dur="1" fill="hold">
                                          <p:stCondLst>
                                            <p:cond delay="0"/>
                                          </p:stCondLst>
                                        </p:cTn>
                                        <p:tgtEl>
                                          <p:spTgt spid="250"/>
                                        </p:tgtEl>
                                        <p:attrNameLst>
                                          <p:attrName>style.visibility</p:attrName>
                                        </p:attrNameLst>
                                      </p:cBhvr>
                                      <p:to>
                                        <p:strVal val="visible"/>
                                      </p:to>
                                    </p:set>
                                    <p:animEffect transition="in" filter="fade">
                                      <p:cBhvr>
                                        <p:cTn id="110" dur="500"/>
                                        <p:tgtEl>
                                          <p:spTgt spid="250"/>
                                        </p:tgtEl>
                                      </p:cBhvr>
                                    </p:animEffect>
                                  </p:childTnLst>
                                </p:cTn>
                              </p:par>
                              <p:par>
                                <p:cTn id="111" presetID="10" presetClass="entr" presetSubtype="0" fill="hold" nodeType="withEffect">
                                  <p:stCondLst>
                                    <p:cond delay="0"/>
                                  </p:stCondLst>
                                  <p:childTnLst>
                                    <p:set>
                                      <p:cBhvr>
                                        <p:cTn id="112" dur="1" fill="hold">
                                          <p:stCondLst>
                                            <p:cond delay="0"/>
                                          </p:stCondLst>
                                        </p:cTn>
                                        <p:tgtEl>
                                          <p:spTgt spid="251"/>
                                        </p:tgtEl>
                                        <p:attrNameLst>
                                          <p:attrName>style.visibility</p:attrName>
                                        </p:attrNameLst>
                                      </p:cBhvr>
                                      <p:to>
                                        <p:strVal val="visible"/>
                                      </p:to>
                                    </p:set>
                                    <p:animEffect transition="in" filter="fade">
                                      <p:cBhvr>
                                        <p:cTn id="113"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7" grpId="0" animBg="1"/>
      <p:bldP spid="56" grpId="0" animBg="1"/>
      <p:bldP spid="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a:xfrm>
            <a:off x="122237" y="295275"/>
            <a:ext cx="12041966" cy="917575"/>
          </a:xfrm>
        </p:spPr>
        <p:txBody>
          <a:bodyPr/>
          <a:lstStyle/>
          <a:p>
            <a:r>
              <a:rPr lang="en-US" dirty="0" smtClean="0"/>
              <a:t>Azure Streaming/</a:t>
            </a:r>
            <a:r>
              <a:rPr lang="en-US" dirty="0" err="1" smtClean="0"/>
              <a:t>IoT</a:t>
            </a:r>
            <a:r>
              <a:rPr lang="en-US" dirty="0" smtClean="0"/>
              <a:t> services (When we started)</a:t>
            </a:r>
            <a:endParaRPr lang="en-US" dirty="0"/>
          </a:p>
        </p:txBody>
      </p:sp>
      <p:graphicFrame>
        <p:nvGraphicFramePr>
          <p:cNvPr id="42" name="Table 41"/>
          <p:cNvGraphicFramePr>
            <a:graphicFrameLocks noGrp="1"/>
          </p:cNvGraphicFramePr>
          <p:nvPr>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val="20000"/>
                    </a:ext>
                  </a:extLst>
                </a:gridCol>
                <a:gridCol w="2364250">
                  <a:extLst>
                    <a:ext uri="{9D8B030D-6E8A-4147-A177-3AD203B41FA5}">
                      <a16:colId xmlns:a16="http://schemas.microsoft.com/office/drawing/2014/main" val="20001"/>
                    </a:ext>
                  </a:extLst>
                </a:gridCol>
                <a:gridCol w="2364250">
                  <a:extLst>
                    <a:ext uri="{9D8B030D-6E8A-4147-A177-3AD203B41FA5}">
                      <a16:colId xmlns:a16="http://schemas.microsoft.com/office/drawing/2014/main" val="20002"/>
                    </a:ext>
                  </a:extLst>
                </a:gridCol>
                <a:gridCol w="2364250">
                  <a:extLst>
                    <a:ext uri="{9D8B030D-6E8A-4147-A177-3AD203B41FA5}">
                      <a16:colId xmlns:a16="http://schemas.microsoft.com/office/drawing/2014/main" val="20003"/>
                    </a:ext>
                  </a:extLst>
                </a:gridCol>
                <a:gridCol w="2364250">
                  <a:extLst>
                    <a:ext uri="{9D8B030D-6E8A-4147-A177-3AD203B41FA5}">
                      <a16:colId xmlns:a16="http://schemas.microsoft.com/office/drawing/2014/main" val="20004"/>
                    </a:ext>
                  </a:extLst>
                </a:gridCol>
              </a:tblGrid>
              <a:tr h="479554">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43" name="Group 42"/>
          <p:cNvGrpSpPr>
            <a:grpSpLocks noChangeAspect="1"/>
          </p:cNvGrpSpPr>
          <p:nvPr/>
        </p:nvGrpSpPr>
        <p:grpSpPr>
          <a:xfrm>
            <a:off x="980098" y="2547100"/>
            <a:ext cx="857276" cy="527895"/>
            <a:chOff x="5893817" y="-2363993"/>
            <a:chExt cx="1589176" cy="978587"/>
          </a:xfrm>
        </p:grpSpPr>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45" name="Group 44"/>
            <p:cNvGrpSpPr>
              <a:grpSpLocks noChangeAspect="1"/>
            </p:cNvGrpSpPr>
            <p:nvPr/>
          </p:nvGrpSpPr>
          <p:grpSpPr>
            <a:xfrm>
              <a:off x="6051365" y="-2363989"/>
              <a:ext cx="1149652" cy="978583"/>
              <a:chOff x="2475317" y="-6877877"/>
              <a:chExt cx="1493848" cy="1271229"/>
            </a:xfrm>
          </p:grpSpPr>
          <p:sp>
            <p:nvSpPr>
              <p:cNvPr id="51"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52" name="Trapezoid 12"/>
              <p:cNvSpPr/>
              <p:nvPr/>
            </p:nvSpPr>
            <p:spPr>
              <a:xfrm>
                <a:off x="3302775" y="-5690773"/>
                <a:ext cx="666390" cy="8412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grpSp>
        <p:sp>
          <p:nvSpPr>
            <p:cNvPr id="4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4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4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49" name="Freeform 4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54" name="Group 53"/>
          <p:cNvGrpSpPr>
            <a:grpSpLocks noChangeAspect="1"/>
          </p:cNvGrpSpPr>
          <p:nvPr/>
        </p:nvGrpSpPr>
        <p:grpSpPr>
          <a:xfrm>
            <a:off x="1110827" y="3285470"/>
            <a:ext cx="695399" cy="516592"/>
            <a:chOff x="5630249" y="-855090"/>
            <a:chExt cx="1258953" cy="935238"/>
          </a:xfrm>
          <a:solidFill>
            <a:schemeClr val="bg1"/>
          </a:solidFill>
        </p:grpSpPr>
        <p:sp>
          <p:nvSpPr>
            <p:cNvPr id="55"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tx1"/>
            </a:solid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6"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err="1">
                <a:solidFill>
                  <a:srgbClr val="000000"/>
                </a:solidFill>
                <a:ea typeface="Segoe UI" pitchFamily="34" charset="0"/>
                <a:cs typeface="Segoe UI" pitchFamily="34" charset="0"/>
              </a:endParaRPr>
            </a:p>
          </p:txBody>
        </p:sp>
        <p:pic>
          <p:nvPicPr>
            <p:cNvPr id="57"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58"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tx1"/>
            </a:solid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a:solidFill>
                  <a:srgbClr val="000000"/>
                </a:solidFill>
              </a:endParaRPr>
            </a:p>
          </p:txBody>
        </p:sp>
        <p:sp>
          <p:nvSpPr>
            <p:cNvPr id="59"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err="1">
                <a:solidFill>
                  <a:srgbClr val="000000"/>
                </a:solidFill>
                <a:latin typeface="Segoe UI Light"/>
                <a:ea typeface="Segoe UI" pitchFamily="34" charset="0"/>
                <a:cs typeface="Segoe UI" pitchFamily="34" charset="0"/>
              </a:endParaRPr>
            </a:p>
          </p:txBody>
        </p:sp>
        <p:sp>
          <p:nvSpPr>
            <p:cNvPr id="60"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a:solidFill>
                  <a:srgbClr val="000000"/>
                </a:solidFill>
              </a:endParaRPr>
            </a:p>
          </p:txBody>
        </p:sp>
      </p:grpSp>
      <p:grpSp>
        <p:nvGrpSpPr>
          <p:cNvPr id="61" name="Group 60"/>
          <p:cNvGrpSpPr/>
          <p:nvPr/>
        </p:nvGrpSpPr>
        <p:grpSpPr>
          <a:xfrm>
            <a:off x="1433266" y="4262064"/>
            <a:ext cx="552282" cy="335680"/>
            <a:chOff x="2012636" y="-279971"/>
            <a:chExt cx="734842" cy="447764"/>
          </a:xfrm>
          <a:solidFill>
            <a:schemeClr val="bg1"/>
          </a:solidFill>
        </p:grpSpPr>
        <p:sp>
          <p:nvSpPr>
            <p:cNvPr id="62"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err="1">
                <a:solidFill>
                  <a:srgbClr val="000000"/>
                </a:solidFill>
                <a:ea typeface="Segoe UI" pitchFamily="34" charset="0"/>
                <a:cs typeface="Segoe UI" pitchFamily="34" charset="0"/>
              </a:endParaRPr>
            </a:p>
          </p:txBody>
        </p:sp>
        <p:sp>
          <p:nvSpPr>
            <p:cNvPr id="65"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err="1">
                <a:solidFill>
                  <a:srgbClr val="000000"/>
                </a:solidFill>
                <a:ea typeface="Segoe UI" pitchFamily="34" charset="0"/>
                <a:cs typeface="Segoe UI" pitchFamily="34" charset="0"/>
              </a:endParaRPr>
            </a:p>
          </p:txBody>
        </p:sp>
      </p:grpSp>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67"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92580" y="4265776"/>
            <a:ext cx="472432" cy="472432"/>
          </a:xfrm>
          <a:prstGeom prst="rect">
            <a:avLst/>
          </a:prstGeom>
          <a:noFill/>
        </p:spPr>
      </p:pic>
      <p:pic>
        <p:nvPicPr>
          <p:cNvPr id="68"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71" name="TextBox 70"/>
          <p:cNvSpPr txBox="1"/>
          <p:nvPr/>
        </p:nvSpPr>
        <p:spPr>
          <a:xfrm>
            <a:off x="4795728" y="44299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7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75" name="Picture 7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76"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84" name="Picture 83"/>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85" name="Picture 84"/>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86" name="Picture 85"/>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90034" y="3458125"/>
            <a:ext cx="406778" cy="406778"/>
          </a:xfrm>
          <a:prstGeom prst="rect">
            <a:avLst/>
          </a:prstGeom>
        </p:spPr>
      </p:pic>
      <p:pic>
        <p:nvPicPr>
          <p:cNvPr id="87" name="Picture 86"/>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88" name="Picture 87"/>
          <p:cNvPicPr>
            <a:picLocks noChangeAspect="1"/>
          </p:cNvPicPr>
          <p:nvPr/>
        </p:nvPicPr>
        <p:blipFill>
          <a:blip r:embed="rId20"/>
          <a:stretch>
            <a:fillRect/>
          </a:stretch>
        </p:blipFill>
        <p:spPr>
          <a:xfrm>
            <a:off x="7100403" y="3351688"/>
            <a:ext cx="529819" cy="529819"/>
          </a:xfrm>
          <a:prstGeom prst="rect">
            <a:avLst/>
          </a:prstGeom>
        </p:spPr>
      </p:pic>
      <p:pic>
        <p:nvPicPr>
          <p:cNvPr id="89" name="Picture 88"/>
          <p:cNvPicPr>
            <a:picLocks noChangeAspect="1"/>
          </p:cNvPicPr>
          <p:nvPr/>
        </p:nvPicPr>
        <p:blipFill>
          <a:blip r:embed="rId21"/>
          <a:stretch>
            <a:fillRect/>
          </a:stretch>
        </p:blipFill>
        <p:spPr>
          <a:xfrm>
            <a:off x="2324280" y="2547100"/>
            <a:ext cx="557267" cy="557267"/>
          </a:xfrm>
          <a:prstGeom prst="rect">
            <a:avLst/>
          </a:prstGeom>
        </p:spPr>
      </p:pic>
      <p:pic>
        <p:nvPicPr>
          <p:cNvPr id="90" name="Picture 89"/>
          <p:cNvPicPr>
            <a:picLocks noChangeAspect="1"/>
          </p:cNvPicPr>
          <p:nvPr/>
        </p:nvPicPr>
        <p:blipFill>
          <a:blip r:embed="rId22"/>
          <a:stretch>
            <a:fillRect/>
          </a:stretch>
        </p:blipFill>
        <p:spPr>
          <a:xfrm>
            <a:off x="7060007" y="4131977"/>
            <a:ext cx="610610" cy="610610"/>
          </a:xfrm>
          <a:prstGeom prst="rect">
            <a:avLst/>
          </a:prstGeom>
        </p:spPr>
      </p:pic>
      <p:sp>
        <p:nvSpPr>
          <p:cNvPr id="2" name="Rectangle 1"/>
          <p:cNvSpPr/>
          <p:nvPr/>
        </p:nvSpPr>
        <p:spPr bwMode="auto">
          <a:xfrm>
            <a:off x="655637" y="4843269"/>
            <a:ext cx="3962400" cy="19305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50" name="Rectangle 49"/>
          <p:cNvSpPr/>
          <p:nvPr/>
        </p:nvSpPr>
        <p:spPr bwMode="auto">
          <a:xfrm>
            <a:off x="4008437" y="5800030"/>
            <a:ext cx="3922146" cy="1127637"/>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28413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1+#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1+#ppt_w/2"/>
                                          </p:val>
                                        </p:tav>
                                        <p:tav tm="100000">
                                          <p:val>
                                            <p:strVal val="#ppt_x"/>
                                          </p:val>
                                        </p:tav>
                                      </p:tavLst>
                                    </p:anim>
                                    <p:anim calcmode="lin" valueType="num">
                                      <p:cBhvr additive="base">
                                        <p:cTn id="24" dur="500" fill="hold"/>
                                        <p:tgtEl>
                                          <p:spTgt spid="6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1+#ppt_w/2"/>
                                          </p:val>
                                        </p:tav>
                                        <p:tav tm="100000">
                                          <p:val>
                                            <p:strVal val="#ppt_x"/>
                                          </p:val>
                                        </p:tav>
                                      </p:tavLst>
                                    </p:anim>
                                    <p:anim calcmode="lin" valueType="num">
                                      <p:cBhvr additive="base">
                                        <p:cTn id="28" dur="500" fill="hold"/>
                                        <p:tgtEl>
                                          <p:spTgt spid="71"/>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1+#ppt_w/2"/>
                                          </p:val>
                                        </p:tav>
                                        <p:tav tm="100000">
                                          <p:val>
                                            <p:strVal val="#ppt_x"/>
                                          </p:val>
                                        </p:tav>
                                      </p:tavLst>
                                    </p:anim>
                                    <p:anim calcmode="lin" valueType="num">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1+#ppt_w/2"/>
                                          </p:val>
                                        </p:tav>
                                        <p:tav tm="100000">
                                          <p:val>
                                            <p:strVal val="#ppt_x"/>
                                          </p:val>
                                        </p:tav>
                                      </p:tavLst>
                                    </p:anim>
                                    <p:anim calcmode="lin" valueType="num">
                                      <p:cBhvr additive="base">
                                        <p:cTn id="52" dur="500" fill="hold"/>
                                        <p:tgtEl>
                                          <p:spTgt spid="61"/>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1+#ppt_w/2"/>
                                          </p:val>
                                        </p:tav>
                                        <p:tav tm="100000">
                                          <p:val>
                                            <p:strVal val="#ppt_x"/>
                                          </p:val>
                                        </p:tav>
                                      </p:tavLst>
                                    </p:anim>
                                    <p:anim calcmode="lin" valueType="num">
                                      <p:cBhvr additive="base">
                                        <p:cTn id="56" dur="500" fill="hold"/>
                                        <p:tgtEl>
                                          <p:spTgt spid="5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1+#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500" fill="hold"/>
                                        <p:tgtEl>
                                          <p:spTgt spid="72"/>
                                        </p:tgtEl>
                                        <p:attrNameLst>
                                          <p:attrName>ppt_x</p:attrName>
                                        </p:attrNameLst>
                                      </p:cBhvr>
                                      <p:tavLst>
                                        <p:tav tm="0">
                                          <p:val>
                                            <p:strVal val="1+#ppt_w/2"/>
                                          </p:val>
                                        </p:tav>
                                        <p:tav tm="100000">
                                          <p:val>
                                            <p:strVal val="#ppt_x"/>
                                          </p:val>
                                        </p:tav>
                                      </p:tavLst>
                                    </p:anim>
                                    <p:anim calcmode="lin" valueType="num">
                                      <p:cBhvr additive="base">
                                        <p:cTn id="64" dur="500" fill="hold"/>
                                        <p:tgtEl>
                                          <p:spTgt spid="72"/>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 calcmode="lin" valueType="num">
                                      <p:cBhvr additive="base">
                                        <p:cTn id="67" dur="500" fill="hold"/>
                                        <p:tgtEl>
                                          <p:spTgt spid="70"/>
                                        </p:tgtEl>
                                        <p:attrNameLst>
                                          <p:attrName>ppt_x</p:attrName>
                                        </p:attrNameLst>
                                      </p:cBhvr>
                                      <p:tavLst>
                                        <p:tav tm="0">
                                          <p:val>
                                            <p:strVal val="1+#ppt_w/2"/>
                                          </p:val>
                                        </p:tav>
                                        <p:tav tm="100000">
                                          <p:val>
                                            <p:strVal val="#ppt_x"/>
                                          </p:val>
                                        </p:tav>
                                      </p:tavLst>
                                    </p:anim>
                                    <p:anim calcmode="lin" valueType="num">
                                      <p:cBhvr additive="base">
                                        <p:cTn id="68" dur="500" fill="hold"/>
                                        <p:tgtEl>
                                          <p:spTgt spid="70"/>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 calcmode="lin" valueType="num">
                                      <p:cBhvr additive="base">
                                        <p:cTn id="71" dur="500" fill="hold"/>
                                        <p:tgtEl>
                                          <p:spTgt spid="85"/>
                                        </p:tgtEl>
                                        <p:attrNameLst>
                                          <p:attrName>ppt_x</p:attrName>
                                        </p:attrNameLst>
                                      </p:cBhvr>
                                      <p:tavLst>
                                        <p:tav tm="0">
                                          <p:val>
                                            <p:strVal val="1+#ppt_w/2"/>
                                          </p:val>
                                        </p:tav>
                                        <p:tav tm="100000">
                                          <p:val>
                                            <p:strVal val="#ppt_x"/>
                                          </p:val>
                                        </p:tav>
                                      </p:tavLst>
                                    </p:anim>
                                    <p:anim calcmode="lin" valueType="num">
                                      <p:cBhvr additive="base">
                                        <p:cTn id="72" dur="500" fill="hold"/>
                                        <p:tgtEl>
                                          <p:spTgt spid="85"/>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86"/>
                                        </p:tgtEl>
                                        <p:attrNameLst>
                                          <p:attrName>style.visibility</p:attrName>
                                        </p:attrNameLst>
                                      </p:cBhvr>
                                      <p:to>
                                        <p:strVal val="visible"/>
                                      </p:to>
                                    </p:set>
                                    <p:anim calcmode="lin" valueType="num">
                                      <p:cBhvr additive="base">
                                        <p:cTn id="75" dur="500" fill="hold"/>
                                        <p:tgtEl>
                                          <p:spTgt spid="86"/>
                                        </p:tgtEl>
                                        <p:attrNameLst>
                                          <p:attrName>ppt_x</p:attrName>
                                        </p:attrNameLst>
                                      </p:cBhvr>
                                      <p:tavLst>
                                        <p:tav tm="0">
                                          <p:val>
                                            <p:strVal val="1+#ppt_w/2"/>
                                          </p:val>
                                        </p:tav>
                                        <p:tav tm="100000">
                                          <p:val>
                                            <p:strVal val="#ppt_x"/>
                                          </p:val>
                                        </p:tav>
                                      </p:tavLst>
                                    </p:anim>
                                    <p:anim calcmode="lin" valueType="num">
                                      <p:cBhvr additive="base">
                                        <p:cTn id="76" dur="500" fill="hold"/>
                                        <p:tgtEl>
                                          <p:spTgt spid="86"/>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 calcmode="lin" valueType="num">
                                      <p:cBhvr additive="base">
                                        <p:cTn id="79" dur="500" fill="hold"/>
                                        <p:tgtEl>
                                          <p:spTgt spid="87"/>
                                        </p:tgtEl>
                                        <p:attrNameLst>
                                          <p:attrName>ppt_x</p:attrName>
                                        </p:attrNameLst>
                                      </p:cBhvr>
                                      <p:tavLst>
                                        <p:tav tm="0">
                                          <p:val>
                                            <p:strVal val="1+#ppt_w/2"/>
                                          </p:val>
                                        </p:tav>
                                        <p:tav tm="100000">
                                          <p:val>
                                            <p:strVal val="#ppt_x"/>
                                          </p:val>
                                        </p:tav>
                                      </p:tavLst>
                                    </p:anim>
                                    <p:anim calcmode="lin" valueType="num">
                                      <p:cBhvr additive="base">
                                        <p:cTn id="80" dur="500" fill="hold"/>
                                        <p:tgtEl>
                                          <p:spTgt spid="87"/>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89"/>
                                        </p:tgtEl>
                                        <p:attrNameLst>
                                          <p:attrName>style.visibility</p:attrName>
                                        </p:attrNameLst>
                                      </p:cBhvr>
                                      <p:to>
                                        <p:strVal val="visible"/>
                                      </p:to>
                                    </p:set>
                                    <p:anim calcmode="lin" valueType="num">
                                      <p:cBhvr additive="base">
                                        <p:cTn id="83" dur="500" fill="hold"/>
                                        <p:tgtEl>
                                          <p:spTgt spid="89"/>
                                        </p:tgtEl>
                                        <p:attrNameLst>
                                          <p:attrName>ppt_x</p:attrName>
                                        </p:attrNameLst>
                                      </p:cBhvr>
                                      <p:tavLst>
                                        <p:tav tm="0">
                                          <p:val>
                                            <p:strVal val="1+#ppt_w/2"/>
                                          </p:val>
                                        </p:tav>
                                        <p:tav tm="100000">
                                          <p:val>
                                            <p:strVal val="#ppt_x"/>
                                          </p:val>
                                        </p:tav>
                                      </p:tavLst>
                                    </p:anim>
                                    <p:anim calcmode="lin" valueType="num">
                                      <p:cBhvr additive="base">
                                        <p:cTn id="84" dur="500" fill="hold"/>
                                        <p:tgtEl>
                                          <p:spTgt spid="89"/>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88"/>
                                        </p:tgtEl>
                                        <p:attrNameLst>
                                          <p:attrName>style.visibility</p:attrName>
                                        </p:attrNameLst>
                                      </p:cBhvr>
                                      <p:to>
                                        <p:strVal val="visible"/>
                                      </p:to>
                                    </p:set>
                                    <p:anim calcmode="lin" valueType="num">
                                      <p:cBhvr additive="base">
                                        <p:cTn id="87" dur="500" fill="hold"/>
                                        <p:tgtEl>
                                          <p:spTgt spid="88"/>
                                        </p:tgtEl>
                                        <p:attrNameLst>
                                          <p:attrName>ppt_x</p:attrName>
                                        </p:attrNameLst>
                                      </p:cBhvr>
                                      <p:tavLst>
                                        <p:tav tm="0">
                                          <p:val>
                                            <p:strVal val="1+#ppt_w/2"/>
                                          </p:val>
                                        </p:tav>
                                        <p:tav tm="100000">
                                          <p:val>
                                            <p:strVal val="#ppt_x"/>
                                          </p:val>
                                        </p:tav>
                                      </p:tavLst>
                                    </p:anim>
                                    <p:anim calcmode="lin" valueType="num">
                                      <p:cBhvr additive="base">
                                        <p:cTn id="88" dur="500" fill="hold"/>
                                        <p:tgtEl>
                                          <p:spTgt spid="8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0"/>
                                        </p:tgtEl>
                                        <p:attrNameLst>
                                          <p:attrName>style.visibility</p:attrName>
                                        </p:attrNameLst>
                                      </p:cBhvr>
                                      <p:to>
                                        <p:strVal val="visible"/>
                                      </p:to>
                                    </p:set>
                                    <p:anim calcmode="lin" valueType="num">
                                      <p:cBhvr additive="base">
                                        <p:cTn id="91" dur="500" fill="hold"/>
                                        <p:tgtEl>
                                          <p:spTgt spid="90"/>
                                        </p:tgtEl>
                                        <p:attrNameLst>
                                          <p:attrName>ppt_x</p:attrName>
                                        </p:attrNameLst>
                                      </p:cBhvr>
                                      <p:tavLst>
                                        <p:tav tm="0">
                                          <p:val>
                                            <p:strVal val="1+#ppt_w/2"/>
                                          </p:val>
                                        </p:tav>
                                        <p:tav tm="100000">
                                          <p:val>
                                            <p:strVal val="#ppt_x"/>
                                          </p:val>
                                        </p:tav>
                                      </p:tavLst>
                                    </p:anim>
                                    <p:anim calcmode="lin" valueType="num">
                                      <p:cBhvr additive="base">
                                        <p:cTn id="92"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Role</a:t>
            </a:r>
            <a:endParaRPr lang="en-US" dirty="0"/>
          </a:p>
        </p:txBody>
      </p:sp>
      <p:sp>
        <p:nvSpPr>
          <p:cNvPr id="6" name="Text Placeholder 1"/>
          <p:cNvSpPr txBox="1">
            <a:spLocks/>
          </p:cNvSpPr>
          <p:nvPr/>
        </p:nvSpPr>
        <p:spPr>
          <a:xfrm>
            <a:off x="2865437" y="1211263"/>
            <a:ext cx="9372600" cy="3276600"/>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Cloud-scale telemetry ingestion from websites, apps, and devices</a:t>
            </a:r>
          </a:p>
          <a:p>
            <a:r>
              <a:rPr lang="en-US" sz="2400" dirty="0" smtClean="0"/>
              <a:t>Compatible with more than a million publishers supporting HTTP, AMQP and MQTT</a:t>
            </a:r>
          </a:p>
          <a:p>
            <a:r>
              <a:rPr lang="en-US" sz="2400" dirty="0" smtClean="0"/>
              <a:t>Ingress millions </a:t>
            </a:r>
            <a:r>
              <a:rPr lang="en-US" sz="2400" dirty="0"/>
              <a:t>of events per second </a:t>
            </a:r>
            <a:endParaRPr lang="en-US" sz="2400" dirty="0" smtClean="0"/>
          </a:p>
          <a:p>
            <a:r>
              <a:rPr lang="en-US" sz="2400" dirty="0" smtClean="0"/>
              <a:t>Configurable data retention (1-30 days)</a:t>
            </a:r>
          </a:p>
          <a:p>
            <a:r>
              <a:rPr lang="en-US" sz="2400" dirty="0" smtClean="0"/>
              <a:t>Low latency (&lt;10 </a:t>
            </a:r>
            <a:r>
              <a:rPr lang="en-US" sz="2400" dirty="0" err="1" smtClean="0"/>
              <a:t>ms</a:t>
            </a:r>
            <a:r>
              <a:rPr lang="en-US" sz="2400" dirty="0" smtClean="0"/>
              <a:t> for volatile data)</a:t>
            </a:r>
          </a:p>
          <a:p>
            <a:r>
              <a:rPr lang="en-US" sz="2400" dirty="0" smtClean="0"/>
              <a:t>Pluggable with other cloud services like Stream Analytics</a:t>
            </a:r>
            <a:endParaRPr lang="en-US" sz="2400" dirty="0"/>
          </a:p>
        </p:txBody>
      </p:sp>
      <p:grpSp>
        <p:nvGrpSpPr>
          <p:cNvPr id="7" name="Group 6"/>
          <p:cNvGrpSpPr/>
          <p:nvPr/>
        </p:nvGrpSpPr>
        <p:grpSpPr>
          <a:xfrm>
            <a:off x="427037" y="1317331"/>
            <a:ext cx="1904999" cy="1904999"/>
            <a:chOff x="1029642" y="1874304"/>
            <a:chExt cx="1524000" cy="1524000"/>
          </a:xfrm>
        </p:grpSpPr>
        <p:sp>
          <p:nvSpPr>
            <p:cNvPr id="8" name="Rectangle 7"/>
            <p:cNvSpPr/>
            <p:nvPr>
              <p:custDataLst>
                <p:tags r:id="rId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1456680" y="2150502"/>
              <a:ext cx="669924" cy="669924"/>
            </a:xfrm>
            <a:prstGeom prst="rect">
              <a:avLst/>
            </a:prstGeom>
          </p:spPr>
        </p:pic>
      </p:grpSp>
      <p:pic>
        <p:nvPicPr>
          <p:cNvPr id="13" name="Picture 12"/>
          <p:cNvPicPr>
            <a:picLocks noChangeAspect="1"/>
          </p:cNvPicPr>
          <p:nvPr/>
        </p:nvPicPr>
        <p:blipFill>
          <a:blip r:embed="rId5"/>
          <a:stretch>
            <a:fillRect/>
          </a:stretch>
        </p:blipFill>
        <p:spPr>
          <a:xfrm>
            <a:off x="3398837" y="4792662"/>
            <a:ext cx="5934075" cy="1266825"/>
          </a:xfrm>
          <a:prstGeom prst="rect">
            <a:avLst/>
          </a:prstGeom>
        </p:spPr>
      </p:pic>
    </p:spTree>
    <p:extLst>
      <p:ext uri="{BB962C8B-B14F-4D97-AF65-F5344CB8AC3E}">
        <p14:creationId xmlns:p14="http://schemas.microsoft.com/office/powerpoint/2010/main" val="165160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Key concepts</a:t>
            </a:r>
            <a:endParaRPr lang="en-US" dirty="0"/>
          </a:p>
        </p:txBody>
      </p:sp>
      <p:pic>
        <p:nvPicPr>
          <p:cNvPr id="4" name="Picture 3"/>
          <p:cNvPicPr>
            <a:picLocks noChangeAspect="1"/>
          </p:cNvPicPr>
          <p:nvPr/>
        </p:nvPicPr>
        <p:blipFill>
          <a:blip r:embed="rId3"/>
          <a:stretch>
            <a:fillRect/>
          </a:stretch>
        </p:blipFill>
        <p:spPr>
          <a:xfrm>
            <a:off x="1798637" y="1363662"/>
            <a:ext cx="8305800" cy="5292781"/>
          </a:xfrm>
          <a:prstGeom prst="rect">
            <a:avLst/>
          </a:prstGeom>
        </p:spPr>
      </p:pic>
    </p:spTree>
    <p:extLst>
      <p:ext uri="{BB962C8B-B14F-4D97-AF65-F5344CB8AC3E}">
        <p14:creationId xmlns:p14="http://schemas.microsoft.com/office/powerpoint/2010/main" val="193778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Hubs: Partitions</a:t>
            </a:r>
            <a:endParaRPr lang="en-US" dirty="0"/>
          </a:p>
        </p:txBody>
      </p:sp>
      <p:pic>
        <p:nvPicPr>
          <p:cNvPr id="2" name="Picture 1"/>
          <p:cNvPicPr>
            <a:picLocks noChangeAspect="1"/>
          </p:cNvPicPr>
          <p:nvPr/>
        </p:nvPicPr>
        <p:blipFill>
          <a:blip r:embed="rId3"/>
          <a:stretch>
            <a:fillRect/>
          </a:stretch>
        </p:blipFill>
        <p:spPr>
          <a:xfrm>
            <a:off x="299338" y="1172553"/>
            <a:ext cx="6210300" cy="1895475"/>
          </a:xfrm>
          <a:prstGeom prst="rect">
            <a:avLst/>
          </a:prstGeom>
        </p:spPr>
      </p:pic>
      <p:pic>
        <p:nvPicPr>
          <p:cNvPr id="5" name="Picture 4"/>
          <p:cNvPicPr>
            <a:picLocks noChangeAspect="1"/>
          </p:cNvPicPr>
          <p:nvPr/>
        </p:nvPicPr>
        <p:blipFill>
          <a:blip r:embed="rId4"/>
          <a:stretch>
            <a:fillRect/>
          </a:stretch>
        </p:blipFill>
        <p:spPr>
          <a:xfrm>
            <a:off x="5684837" y="3344862"/>
            <a:ext cx="5943600" cy="3209925"/>
          </a:xfrm>
          <a:prstGeom prst="rect">
            <a:avLst/>
          </a:prstGeom>
        </p:spPr>
      </p:pic>
    </p:spTree>
    <p:extLst>
      <p:ext uri="{BB962C8B-B14F-4D97-AF65-F5344CB8AC3E}">
        <p14:creationId xmlns:p14="http://schemas.microsoft.com/office/powerpoint/2010/main" val="19138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46637" y="2112706"/>
            <a:ext cx="1524000" cy="1524000"/>
            <a:chOff x="5393715" y="1771548"/>
            <a:chExt cx="1524000" cy="1524000"/>
          </a:xfrm>
        </p:grpSpPr>
        <p:sp>
          <p:nvSpPr>
            <p:cNvPr id="47" name="Rectangle 46"/>
            <p:cNvSpPr/>
            <p:nvPr>
              <p:custDataLst>
                <p:tags r:id="rId4"/>
              </p:custDataLst>
            </p:nvPr>
          </p:nvSpPr>
          <p:spPr bwMode="auto">
            <a:xfrm>
              <a:off x="5393715" y="1771548"/>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5820753" y="2090335"/>
              <a:ext cx="669924" cy="669924"/>
            </a:xfrm>
            <a:prstGeom prst="rect">
              <a:avLst/>
            </a:prstGeom>
          </p:spPr>
        </p:pic>
      </p:grpSp>
      <p:sp>
        <p:nvSpPr>
          <p:cNvPr id="59" name="Rectangle 58"/>
          <p:cNvSpPr/>
          <p:nvPr>
            <p:custDataLst>
              <p:tags r:id="rId1"/>
            </p:custDataLst>
          </p:nvPr>
        </p:nvSpPr>
        <p:spPr bwMode="auto">
          <a:xfrm>
            <a:off x="819520" y="2090335"/>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nvGrpSpPr>
          <p:cNvPr id="2" name="Group 1"/>
          <p:cNvGrpSpPr/>
          <p:nvPr/>
        </p:nvGrpSpPr>
        <p:grpSpPr>
          <a:xfrm>
            <a:off x="7894637" y="2029781"/>
            <a:ext cx="3476371" cy="1524000"/>
            <a:chOff x="7619240" y="1814137"/>
            <a:chExt cx="3476371" cy="1524000"/>
          </a:xfrm>
        </p:grpSpPr>
        <p:sp>
          <p:nvSpPr>
            <p:cNvPr id="37" name="Rectangle 36"/>
            <p:cNvSpPr/>
            <p:nvPr>
              <p:custDataLst>
                <p:tags r:id="rId2"/>
              </p:custDataLst>
            </p:nvPr>
          </p:nvSpPr>
          <p:spPr bwMode="auto">
            <a:xfrm>
              <a:off x="9571611" y="1814137"/>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23437" y="1897062"/>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619240" y="1814137"/>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6733" y="2268605"/>
            <a:ext cx="1114609" cy="1026943"/>
          </a:xfrm>
          <a:prstGeom prst="rect">
            <a:avLst/>
          </a:prstGeom>
        </p:spPr>
      </p:pic>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Event Hub</a:t>
            </a:r>
            <a:endParaRPr lang="en-AU" sz="9600" dirty="0"/>
          </a:p>
        </p:txBody>
      </p:sp>
      <p:sp>
        <p:nvSpPr>
          <p:cNvPr id="3" name="TextBox 2"/>
          <p:cNvSpPr txBox="1"/>
          <p:nvPr/>
        </p:nvSpPr>
        <p:spPr>
          <a:xfrm>
            <a:off x="715101" y="41830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Acquire SAS</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Establish Connection</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Publish Events</a:t>
            </a: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
        <p:nvSpPr>
          <p:cNvPr id="16" name="TextBox 15"/>
          <p:cNvSpPr txBox="1"/>
          <p:nvPr/>
        </p:nvSpPr>
        <p:spPr>
          <a:xfrm>
            <a:off x="4609094" y="41547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Create Event Hub</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Set Policies</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Monitor</a:t>
            </a: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3331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036637" y="1668462"/>
            <a:ext cx="10058400" cy="3655028"/>
          </a:xfrm>
        </p:spPr>
        <p:txBody>
          <a:bodyPr/>
          <a:lstStyle/>
          <a:p>
            <a:pPr marL="0" indent="0">
              <a:buNone/>
            </a:pPr>
            <a:r>
              <a:rPr lang="en-US" dirty="0" smtClean="0">
                <a:latin typeface="Century Schoolbook" panose="02040604050505020304" pitchFamily="18" charset="0"/>
              </a:rPr>
              <a:t>Whilst I am employee of Microsoft, the views, opinions and lame jokes that I may or may not present tonight are my own and in no way represent those of Microsoft or in fact any person living or dead beginning with the letter M.</a:t>
            </a:r>
            <a:endParaRPr lang="en-US" sz="2800" dirty="0" smtClean="0">
              <a:latin typeface="Century Schoolbook" panose="02040604050505020304" pitchFamily="18" charset="0"/>
            </a:endParaRPr>
          </a:p>
          <a:p>
            <a:pPr marL="0" indent="0">
              <a:buNone/>
            </a:pPr>
            <a:endParaRPr lang="en-US" sz="2800" dirty="0" smtClean="0">
              <a:latin typeface="Century Schoolbook" panose="02040604050505020304" pitchFamily="18" charset="0"/>
            </a:endParaRPr>
          </a:p>
          <a:p>
            <a:endParaRPr lang="en-US" dirty="0" smtClean="0">
              <a:latin typeface="Century Schoolbook" panose="02040604050505020304" pitchFamily="18" charset="0"/>
            </a:endParaRPr>
          </a:p>
          <a:p>
            <a:endParaRPr lang="en-US" dirty="0" smtClean="0">
              <a:latin typeface="Century Schoolbook" panose="02040604050505020304" pitchFamily="18" charset="0"/>
            </a:endParaRPr>
          </a:p>
        </p:txBody>
      </p:sp>
      <p:sp>
        <p:nvSpPr>
          <p:cNvPr id="5" name="Title 4"/>
          <p:cNvSpPr>
            <a:spLocks noGrp="1"/>
          </p:cNvSpPr>
          <p:nvPr>
            <p:ph type="title" idx="4294967295"/>
          </p:nvPr>
        </p:nvSpPr>
        <p:spPr>
          <a:xfrm>
            <a:off x="547688" y="295275"/>
            <a:ext cx="11888787" cy="917575"/>
          </a:xfrm>
        </p:spPr>
        <p:txBody>
          <a:bodyPr/>
          <a:lstStyle/>
          <a:p>
            <a:r>
              <a:rPr lang="en-US" dirty="0" smtClean="0"/>
              <a:t>Disclaimer</a:t>
            </a:r>
            <a:endParaRPr lang="en-US" dirty="0"/>
          </a:p>
        </p:txBody>
      </p:sp>
    </p:spTree>
    <p:extLst>
      <p:ext uri="{BB962C8B-B14F-4D97-AF65-F5344CB8AC3E}">
        <p14:creationId xmlns:p14="http://schemas.microsoft.com/office/powerpoint/2010/main" val="752752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Event Hub: Pricing</a:t>
            </a:r>
            <a:endParaRPr lang="en-AU" sz="9600" dirty="0"/>
          </a:p>
        </p:txBody>
      </p:sp>
      <p:pic>
        <p:nvPicPr>
          <p:cNvPr id="6" name="Picture 5"/>
          <p:cNvPicPr>
            <a:picLocks noChangeAspect="1"/>
          </p:cNvPicPr>
          <p:nvPr/>
        </p:nvPicPr>
        <p:blipFill>
          <a:blip r:embed="rId3"/>
          <a:stretch>
            <a:fillRect/>
          </a:stretch>
        </p:blipFill>
        <p:spPr>
          <a:xfrm>
            <a:off x="1493837" y="1668462"/>
            <a:ext cx="10106433" cy="5257800"/>
          </a:xfrm>
          <a:prstGeom prst="rect">
            <a:avLst/>
          </a:prstGeom>
        </p:spPr>
      </p:pic>
    </p:spTree>
    <p:extLst>
      <p:ext uri="{BB962C8B-B14F-4D97-AF65-F5344CB8AC3E}">
        <p14:creationId xmlns:p14="http://schemas.microsoft.com/office/powerpoint/2010/main" val="226133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67050" y="1179855"/>
            <a:ext cx="9369425" cy="2209800"/>
          </a:xfrm>
        </p:spPr>
        <p:txBody>
          <a:bodyPr/>
          <a:lstStyle/>
          <a:p>
            <a:r>
              <a:rPr lang="en-US" sz="2400" dirty="0" smtClean="0"/>
              <a:t>From events or data streams to insights in less time and effort</a:t>
            </a:r>
          </a:p>
          <a:p>
            <a:r>
              <a:rPr lang="en-US" sz="2400" dirty="0" smtClean="0"/>
              <a:t>Real-time </a:t>
            </a:r>
            <a:r>
              <a:rPr lang="en-US" sz="2400" dirty="0"/>
              <a:t>analytics for </a:t>
            </a:r>
            <a:r>
              <a:rPr lang="en-US" sz="2400" dirty="0" smtClean="0"/>
              <a:t>Internet </a:t>
            </a:r>
            <a:r>
              <a:rPr lang="en-US" sz="2400" dirty="0"/>
              <a:t>of Things solutions</a:t>
            </a:r>
          </a:p>
          <a:p>
            <a:r>
              <a:rPr lang="en-US" sz="2400" dirty="0"/>
              <a:t>Stream millions of events per second</a:t>
            </a:r>
          </a:p>
          <a:p>
            <a:r>
              <a:rPr lang="en-US" sz="2400" dirty="0"/>
              <a:t>Mission critical reliability, performance and predictable results</a:t>
            </a:r>
          </a:p>
          <a:p>
            <a:r>
              <a:rPr lang="en-US" sz="2400" dirty="0" smtClean="0"/>
              <a:t>Rapid </a:t>
            </a:r>
            <a:r>
              <a:rPr lang="en-US" sz="2400" dirty="0"/>
              <a:t>development with familiar SQL-based language</a:t>
            </a:r>
          </a:p>
        </p:txBody>
      </p:sp>
      <p:sp>
        <p:nvSpPr>
          <p:cNvPr id="3" name="Title 2"/>
          <p:cNvSpPr>
            <a:spLocks noGrp="1"/>
          </p:cNvSpPr>
          <p:nvPr>
            <p:ph type="title" idx="4294967295"/>
          </p:nvPr>
        </p:nvSpPr>
        <p:spPr>
          <a:xfrm>
            <a:off x="274637" y="254978"/>
            <a:ext cx="11888787" cy="917575"/>
          </a:xfrm>
        </p:spPr>
        <p:txBody>
          <a:bodyPr/>
          <a:lstStyle/>
          <a:p>
            <a:r>
              <a:rPr lang="en-US" dirty="0" smtClean="0"/>
              <a:t>Stream Analytics</a:t>
            </a:r>
            <a:endParaRPr lang="en-US" dirty="0"/>
          </a:p>
        </p:txBody>
      </p:sp>
      <p:grpSp>
        <p:nvGrpSpPr>
          <p:cNvPr id="10" name="Group 9"/>
          <p:cNvGrpSpPr/>
          <p:nvPr/>
        </p:nvGrpSpPr>
        <p:grpSpPr>
          <a:xfrm>
            <a:off x="427036" y="1256054"/>
            <a:ext cx="1904999" cy="1904999"/>
            <a:chOff x="2645082" y="1874304"/>
            <a:chExt cx="1524000" cy="1524000"/>
          </a:xfrm>
        </p:grpSpPr>
        <p:sp>
          <p:nvSpPr>
            <p:cNvPr id="11" name="Rectangle 10"/>
            <p:cNvSpPr/>
            <p:nvPr>
              <p:custDataLst>
                <p:tags r:id="rId1"/>
              </p:custDataLst>
            </p:nvPr>
          </p:nvSpPr>
          <p:spPr bwMode="auto">
            <a:xfrm>
              <a:off x="2645082" y="1874304"/>
              <a:ext cx="1524000" cy="1524000"/>
            </a:xfrm>
            <a:prstGeom prst="rect">
              <a:avLst/>
            </a:prstGeom>
            <a:solidFill>
              <a:srgbClr val="33A4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12" name="Picture 11"/>
            <p:cNvPicPr>
              <a:picLocks noChangeAspect="1"/>
            </p:cNvPicPr>
            <p:nvPr/>
          </p:nvPicPr>
          <p:blipFill>
            <a:blip r:embed="rId4"/>
            <a:stretch>
              <a:fillRect/>
            </a:stretch>
          </p:blipFill>
          <p:spPr>
            <a:xfrm>
              <a:off x="3016904" y="1962034"/>
              <a:ext cx="780356" cy="780356"/>
            </a:xfrm>
            <a:prstGeom prst="rect">
              <a:avLst/>
            </a:prstGeom>
          </p:spPr>
        </p:pic>
      </p:grpSp>
    </p:spTree>
    <p:extLst>
      <p:ext uri="{BB962C8B-B14F-4D97-AF65-F5344CB8AC3E}">
        <p14:creationId xmlns:p14="http://schemas.microsoft.com/office/powerpoint/2010/main" val="244516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Streaming Data?</a:t>
            </a:r>
            <a:endParaRPr lang="en-US" dirty="0"/>
          </a:p>
        </p:txBody>
      </p:sp>
      <p:sp>
        <p:nvSpPr>
          <p:cNvPr id="3" name="Text Placeholder 2"/>
          <p:cNvSpPr txBox="1">
            <a:spLocks/>
          </p:cNvSpPr>
          <p:nvPr/>
        </p:nvSpPr>
        <p:spPr>
          <a:xfrm>
            <a:off x="6475716"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in Motion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356" y="1892473"/>
            <a:ext cx="4132486" cy="413248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27237" y="1921321"/>
            <a:ext cx="3022600" cy="4132485"/>
          </a:xfrm>
          <a:prstGeom prst="rect">
            <a:avLst/>
          </a:prstGeom>
        </p:spPr>
      </p:pic>
      <p:sp>
        <p:nvSpPr>
          <p:cNvPr id="6" name="Text Placeholder 2"/>
          <p:cNvSpPr txBox="1">
            <a:spLocks/>
          </p:cNvSpPr>
          <p:nvPr/>
        </p:nvSpPr>
        <p:spPr>
          <a:xfrm>
            <a:off x="1263739"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at Rest</a:t>
            </a:r>
          </a:p>
        </p:txBody>
      </p:sp>
    </p:spTree>
    <p:extLst>
      <p:ext uri="{BB962C8B-B14F-4D97-AF65-F5344CB8AC3E}">
        <p14:creationId xmlns:p14="http://schemas.microsoft.com/office/powerpoint/2010/main" val="162622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20662"/>
            <a:ext cx="11888787" cy="917575"/>
          </a:xfrm>
        </p:spPr>
        <p:txBody>
          <a:bodyPr/>
          <a:lstStyle/>
          <a:p>
            <a:r>
              <a:rPr lang="en-US" sz="4800" dirty="0" smtClean="0">
                <a:latin typeface="Segoe UI Light" panose="020B0502040204020203" pitchFamily="34" charset="0"/>
                <a:cs typeface="Segoe UI Light" panose="020B0502040204020203" pitchFamily="34" charset="0"/>
              </a:rPr>
              <a:t>Events and Time</a:t>
            </a:r>
            <a:endParaRPr lang="en-US" sz="48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4294967295"/>
          </p:nvPr>
        </p:nvSpPr>
        <p:spPr>
          <a:xfrm>
            <a:off x="427037" y="982662"/>
            <a:ext cx="11734800" cy="4961358"/>
          </a:xfrm>
        </p:spPr>
        <p:txBody>
          <a:bodyPr/>
          <a:lstStyle/>
          <a:p>
            <a:r>
              <a:rPr lang="en-US" sz="3200" dirty="0" smtClean="0">
                <a:solidFill>
                  <a:srgbClr val="7FBA00"/>
                </a:solidFill>
                <a:latin typeface="+mj-lt"/>
              </a:rPr>
              <a:t>Every event that flows through the system has a timestamp</a:t>
            </a:r>
            <a:endParaRPr lang="en-US" dirty="0" smtClean="0">
              <a:solidFill>
                <a:srgbClr val="7FBA00"/>
              </a:solidFill>
              <a:latin typeface="+mj-lt"/>
            </a:endParaRPr>
          </a:p>
          <a:p>
            <a:pPr marL="0" lvl="1" indent="0">
              <a:buNone/>
            </a:pPr>
            <a:endParaRPr lang="en-US" sz="2400" dirty="0" smtClean="0">
              <a:latin typeface="+mn-lt"/>
            </a:endParaRPr>
          </a:p>
          <a:p>
            <a:pPr marL="0" lvl="1" indent="0">
              <a:buNone/>
            </a:pPr>
            <a:r>
              <a:rPr lang="en-US" sz="2400" dirty="0" smtClean="0">
                <a:solidFill>
                  <a:schemeClr val="tx1"/>
                </a:solidFill>
                <a:latin typeface="+mn-lt"/>
              </a:rPr>
              <a:t>User can pick it from the payload</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smtClean="0">
                <a:solidFill>
                  <a:schemeClr val="tx1"/>
                </a:solidFill>
                <a:latin typeface="Consolas"/>
              </a:rPr>
              <a:t> </a:t>
            </a:r>
            <a:r>
              <a:rPr lang="en-US" sz="2400" dirty="0">
                <a:solidFill>
                  <a:schemeClr val="tx1"/>
                </a:solidFill>
                <a:latin typeface="Consolas"/>
              </a:rPr>
              <a:t>TIMESTAMP</a:t>
            </a:r>
            <a:r>
              <a:rPr lang="en-US" sz="2400" dirty="0" smtClean="0">
                <a:solidFill>
                  <a:schemeClr val="tx1"/>
                </a:solidFill>
                <a:latin typeface="Consolas"/>
              </a:rPr>
              <a:t> </a:t>
            </a:r>
            <a:r>
              <a:rPr lang="en-US" sz="2400" dirty="0">
                <a:solidFill>
                  <a:schemeClr val="tx1"/>
                </a:solidFill>
                <a:latin typeface="Consolas"/>
              </a:rPr>
              <a:t>BY</a:t>
            </a:r>
            <a:r>
              <a:rPr lang="en-US" sz="2400" dirty="0" smtClean="0">
                <a:solidFill>
                  <a:schemeClr val="tx1"/>
                </a:solidFill>
                <a:latin typeface="Consolas"/>
              </a:rPr>
              <a:t> </a:t>
            </a:r>
            <a:r>
              <a:rPr lang="en-US" sz="2400" dirty="0" err="1" smtClean="0">
                <a:solidFill>
                  <a:schemeClr val="tx1"/>
                </a:solidFill>
                <a:latin typeface="Consolas"/>
              </a:rPr>
              <a:t>CreatedAt</a:t>
            </a:r>
            <a:endParaRPr lang="en-US" sz="2400" dirty="0" smtClean="0">
              <a:solidFill>
                <a:schemeClr val="tx1"/>
              </a:solidFill>
              <a:latin typeface="Consolas"/>
            </a:endParaRPr>
          </a:p>
          <a:p>
            <a:pPr marL="0" lvl="1" indent="0">
              <a:buNone/>
            </a:pPr>
            <a:endParaRPr lang="en-US" sz="2400" dirty="0">
              <a:solidFill>
                <a:schemeClr val="tx1"/>
              </a:solidFill>
              <a:latin typeface="+mn-lt"/>
            </a:endParaRPr>
          </a:p>
          <a:p>
            <a:pPr marL="0" lvl="1" indent="0">
              <a:buNone/>
            </a:pPr>
            <a:r>
              <a:rPr lang="en-US" sz="2400" dirty="0" smtClean="0">
                <a:solidFill>
                  <a:schemeClr val="tx1"/>
                </a:solidFill>
                <a:latin typeface="+mn-lt"/>
              </a:rPr>
              <a:t>Or the system can assign timestamps automatically based on the event arrival time</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a:solidFill>
                  <a:schemeClr val="tx1"/>
                </a:solidFill>
                <a:latin typeface="Consolas"/>
              </a:rPr>
              <a:t>* FROM </a:t>
            </a:r>
            <a:r>
              <a:rPr lang="en-US" sz="2400" dirty="0" err="1" smtClean="0">
                <a:solidFill>
                  <a:schemeClr val="tx1"/>
                </a:solidFill>
                <a:latin typeface="Consolas"/>
              </a:rPr>
              <a:t>TwitterStream</a:t>
            </a:r>
            <a:endParaRPr lang="en-US" sz="2400" dirty="0" smtClean="0">
              <a:solidFill>
                <a:schemeClr val="tx1"/>
              </a:solidFill>
            </a:endParaRPr>
          </a:p>
          <a:p>
            <a:endParaRPr lang="en-US" sz="2000" dirty="0">
              <a:solidFill>
                <a:schemeClr val="tx1"/>
              </a:solidFill>
              <a:latin typeface="Consolas"/>
            </a:endParaRPr>
          </a:p>
          <a:p>
            <a:r>
              <a:rPr lang="en-US" sz="3200" dirty="0" smtClean="0">
                <a:solidFill>
                  <a:schemeClr val="tx1"/>
                </a:solidFill>
                <a:latin typeface="+mj-lt"/>
              </a:rPr>
              <a:t>Projecting timestamp into payload</a:t>
            </a:r>
          </a:p>
          <a:p>
            <a:r>
              <a:rPr lang="en-US" sz="24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err="1" smtClean="0">
                <a:solidFill>
                  <a:schemeClr val="tx1"/>
                </a:solidFill>
                <a:latin typeface="Consolas"/>
              </a:rPr>
              <a:t>System.Timestamp</a:t>
            </a:r>
            <a:r>
              <a:rPr lang="en-US" sz="2400" dirty="0" smtClean="0">
                <a:solidFill>
                  <a:schemeClr val="tx1"/>
                </a:solidFill>
                <a:latin typeface="Consolas"/>
              </a:rPr>
              <a:t> </a:t>
            </a:r>
            <a:r>
              <a:rPr lang="en-US" sz="2400" dirty="0">
                <a:solidFill>
                  <a:schemeClr val="tx1"/>
                </a:solidFill>
                <a:latin typeface="Consolas"/>
              </a:rPr>
              <a:t>AS</a:t>
            </a:r>
            <a:r>
              <a:rPr lang="en-US" sz="2400" dirty="0" smtClean="0">
                <a:solidFill>
                  <a:schemeClr val="tx1"/>
                </a:solidFill>
                <a:latin typeface="Consolas"/>
              </a:rPr>
              <a:t> Time, Text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a:solidFill>
                  <a:schemeClr val="tx1"/>
                </a:solidFill>
                <a:latin typeface="Consolas"/>
              </a:rPr>
              <a:t> </a:t>
            </a:r>
            <a:endParaRPr lang="en-US" sz="2400" dirty="0" smtClean="0">
              <a:solidFill>
                <a:schemeClr val="tx1"/>
              </a:solidFill>
              <a:latin typeface="Consolas"/>
            </a:endParaRPr>
          </a:p>
          <a:p>
            <a:endParaRPr lang="en-US" sz="2000" dirty="0" smtClean="0">
              <a:latin typeface="Consolas"/>
            </a:endParaRPr>
          </a:p>
          <a:p>
            <a:r>
              <a:rPr lang="en-US" sz="1600" dirty="0" smtClean="0">
                <a:gradFill>
                  <a:gsLst>
                    <a:gs pos="1250">
                      <a:schemeClr val="tx1"/>
                    </a:gs>
                    <a:gs pos="100000">
                      <a:schemeClr val="tx1"/>
                    </a:gs>
                  </a:gsLst>
                  <a:lin ang="5400000" scaled="0"/>
                </a:gradFill>
                <a:latin typeface="+mn-lt"/>
              </a:rPr>
              <a:t>Note:  </a:t>
            </a:r>
            <a:r>
              <a:rPr lang="en-US" sz="1600" dirty="0" err="1" smtClean="0">
                <a:latin typeface="Consolas"/>
              </a:rPr>
              <a:t>System.Timestamp</a:t>
            </a:r>
            <a:r>
              <a:rPr lang="en-US" sz="1600" dirty="0" smtClean="0">
                <a:latin typeface="Consolas"/>
              </a:rPr>
              <a:t> </a:t>
            </a:r>
            <a:r>
              <a:rPr lang="en-US" sz="1600" dirty="0" smtClean="0">
                <a:gradFill>
                  <a:gsLst>
                    <a:gs pos="1250">
                      <a:schemeClr val="tx1"/>
                    </a:gs>
                    <a:gs pos="100000">
                      <a:schemeClr val="tx1"/>
                    </a:gs>
                  </a:gsLst>
                  <a:lin ang="5400000" scaled="0"/>
                </a:gradFill>
                <a:latin typeface="+mn-lt"/>
              </a:rPr>
              <a:t>is a reserved property that exposes the timestamp of an event.</a:t>
            </a:r>
            <a:endParaRPr lang="en-US" sz="1600" dirty="0">
              <a:gradFill>
                <a:gsLst>
                  <a:gs pos="1250">
                    <a:schemeClr val="tx1"/>
                  </a:gs>
                  <a:gs pos="100000">
                    <a:schemeClr val="tx1"/>
                  </a:gs>
                </a:gsLst>
                <a:lin ang="5400000" scaled="0"/>
              </a:gradFill>
              <a:latin typeface="+mn-lt"/>
            </a:endParaRPr>
          </a:p>
        </p:txBody>
      </p:sp>
    </p:spTree>
    <p:extLst>
      <p:ext uri="{BB962C8B-B14F-4D97-AF65-F5344CB8AC3E}">
        <p14:creationId xmlns:p14="http://schemas.microsoft.com/office/powerpoint/2010/main" val="333334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6124" y="260249"/>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56124" y="5158104"/>
            <a:ext cx="10363200" cy="1226170"/>
          </a:xfrm>
          <a:prstGeom prst="rect">
            <a:avLst/>
          </a:prstGeom>
        </p:spPr>
        <p:txBody>
          <a:bodyPr wrap="square">
            <a:spAutoFit/>
          </a:bodyPr>
          <a:lstStyle/>
          <a:p>
            <a:r>
              <a:rPr lang="en-US" sz="2400" dirty="0">
                <a:solidFill>
                  <a:srgbClr val="FFFFFF"/>
                </a:solidFill>
                <a:latin typeface="Consolas"/>
              </a:rPr>
              <a:t>SELECT </a:t>
            </a:r>
            <a:r>
              <a:rPr lang="en-US" sz="2400" dirty="0" err="1">
                <a:solidFill>
                  <a:srgbClr val="FFFFFF"/>
                </a:solidFill>
                <a:latin typeface="Consolas"/>
              </a:rPr>
              <a:t>TimeZone</a:t>
            </a:r>
            <a:r>
              <a:rPr lang="en-US" sz="2400" dirty="0">
                <a:solidFill>
                  <a:srgbClr val="FFFFFF"/>
                </a:solidFill>
                <a:latin typeface="Consolas"/>
              </a:rPr>
              <a:t>, COUNT(*) AS Count </a:t>
            </a:r>
          </a:p>
          <a:p>
            <a:r>
              <a:rPr lang="en-US" sz="2400" dirty="0">
                <a:solidFill>
                  <a:srgbClr val="FFFFFF"/>
                </a:solidFill>
                <a:latin typeface="Consolas"/>
              </a:rPr>
              <a:t>FROM </a:t>
            </a:r>
            <a:r>
              <a:rPr lang="en-US" sz="2400" dirty="0" err="1">
                <a:solidFill>
                  <a:srgbClr val="FFFFFF"/>
                </a:solidFill>
                <a:latin typeface="Consolas"/>
              </a:rPr>
              <a:t>TwitterStream</a:t>
            </a:r>
            <a:r>
              <a:rPr lang="en-US" sz="2400" dirty="0">
                <a:solidFill>
                  <a:srgbClr val="FFFFFF"/>
                </a:solidFill>
                <a:latin typeface="Consolas"/>
              </a:rPr>
              <a:t> </a:t>
            </a:r>
            <a:r>
              <a:rPr lang="en-US" sz="2400" dirty="0" smtClean="0">
                <a:solidFill>
                  <a:srgbClr val="FFFFFF"/>
                </a:solidFill>
                <a:latin typeface="Consolas"/>
              </a:rPr>
              <a:t>TIMESTAMP </a:t>
            </a:r>
            <a:r>
              <a:rPr lang="en-US" sz="2400" dirty="0">
                <a:solidFill>
                  <a:srgbClr val="FFFFFF"/>
                </a:solidFill>
                <a:latin typeface="Consolas"/>
              </a:rPr>
              <a:t>BY </a:t>
            </a:r>
            <a:r>
              <a:rPr lang="en-US" sz="2400" dirty="0" err="1">
                <a:solidFill>
                  <a:srgbClr val="FFFFFF"/>
                </a:solidFill>
                <a:latin typeface="Consolas"/>
              </a:rPr>
              <a:t>CreatedAt</a:t>
            </a:r>
            <a:r>
              <a:rPr lang="en-US" sz="2400" dirty="0">
                <a:solidFill>
                  <a:srgbClr val="FFFFFF"/>
                </a:solidFill>
                <a:latin typeface="Consolas"/>
              </a:rPr>
              <a:t> </a:t>
            </a:r>
          </a:p>
          <a:p>
            <a:pPr>
              <a:lnSpc>
                <a:spcPct val="107000"/>
              </a:lnSpc>
              <a:spcAft>
                <a:spcPts val="800"/>
              </a:spcAft>
            </a:pPr>
            <a:r>
              <a:rPr lang="en-US" sz="2400" dirty="0">
                <a:solidFill>
                  <a:srgbClr val="FFFFFF"/>
                </a:solidFill>
                <a:latin typeface="Consolas"/>
              </a:rPr>
              <a:t>GROUP BY </a:t>
            </a:r>
            <a:r>
              <a:rPr lang="en-US" sz="2400" dirty="0" err="1">
                <a:solidFill>
                  <a:srgbClr val="FFFFFF"/>
                </a:solidFill>
                <a:latin typeface="Consolas"/>
              </a:rPr>
              <a:t>TimeZone</a:t>
            </a:r>
            <a:r>
              <a:rPr lang="en-US" sz="2400" dirty="0">
                <a:solidFill>
                  <a:srgbClr val="FFFFFF"/>
                </a:solidFill>
                <a:latin typeface="Consolas"/>
              </a:rPr>
              <a:t>, </a:t>
            </a:r>
            <a:r>
              <a:rPr lang="en-US" sz="2400" dirty="0" err="1">
                <a:solidFill>
                  <a:srgbClr val="FFFFFF"/>
                </a:solidFill>
                <a:latin typeface="Consolas"/>
              </a:rPr>
              <a:t>TumblingWindow</a:t>
            </a:r>
            <a:r>
              <a:rPr lang="en-US" sz="2400" dirty="0">
                <a:solidFill>
                  <a:srgbClr val="FFFFFF"/>
                </a:solidFill>
                <a:latin typeface="Consolas"/>
              </a:rPr>
              <a:t>(second,10)</a:t>
            </a:r>
            <a:r>
              <a:rPr lang="en-US" sz="2400" b="1" dirty="0">
                <a:solidFill>
                  <a:srgbClr val="FFFFFF"/>
                </a:solidFill>
                <a:latin typeface="Consolas"/>
              </a:rPr>
              <a:t> </a:t>
            </a:r>
            <a:endParaRPr lang="en-US" sz="2400" dirty="0">
              <a:solidFill>
                <a:srgbClr val="FFFFFF"/>
              </a:solidFill>
              <a:latin typeface="Consolas"/>
            </a:endParaRPr>
          </a:p>
        </p:txBody>
      </p:sp>
      <p:sp>
        <p:nvSpPr>
          <p:cNvPr id="6" name="Rectangle 5"/>
          <p:cNvSpPr/>
          <p:nvPr/>
        </p:nvSpPr>
        <p:spPr>
          <a:xfrm>
            <a:off x="456124" y="1163794"/>
            <a:ext cx="8230715" cy="461665"/>
          </a:xfrm>
          <a:prstGeom prst="rect">
            <a:avLst/>
          </a:prstGeom>
        </p:spPr>
        <p:txBody>
          <a:bodyPr wrap="none">
            <a:spAutoFit/>
          </a:bodyPr>
          <a:lstStyle/>
          <a:p>
            <a:r>
              <a:rPr lang="en-US" sz="2400" dirty="0" smtClean="0">
                <a:solidFill>
                  <a:srgbClr val="7FBA00"/>
                </a:solidFill>
                <a:ea typeface="Times New Roman" panose="02020603050405020304" pitchFamily="18" charset="0"/>
                <a:cs typeface="Times New Roman" panose="02020603050405020304" pitchFamily="18" charset="0"/>
              </a:rPr>
              <a:t>Tell me the count of tweets per time zone every </a:t>
            </a:r>
            <a:r>
              <a:rPr lang="en-US" sz="2400" smtClean="0">
                <a:solidFill>
                  <a:srgbClr val="7FBA00"/>
                </a:solidFill>
                <a:ea typeface="Times New Roman" panose="02020603050405020304" pitchFamily="18" charset="0"/>
                <a:cs typeface="Times New Roman" panose="02020603050405020304" pitchFamily="18" charset="0"/>
              </a:rPr>
              <a:t>10 seconds</a:t>
            </a:r>
            <a:endParaRPr lang="en-US" sz="2400" dirty="0">
              <a:solidFill>
                <a:srgbClr val="7FBA00"/>
              </a:solidFill>
            </a:endParaRPr>
          </a:p>
        </p:txBody>
      </p:sp>
      <p:grpSp>
        <p:nvGrpSpPr>
          <p:cNvPr id="8" name="Group 7"/>
          <p:cNvGrpSpPr/>
          <p:nvPr/>
        </p:nvGrpSpPr>
        <p:grpSpPr>
          <a:xfrm>
            <a:off x="2729676" y="2049462"/>
            <a:ext cx="6033672" cy="2751068"/>
            <a:chOff x="302422" y="1412770"/>
            <a:chExt cx="6545428"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0"/>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algn="ctr"/>
              <a:r>
                <a:rPr lang="en-US" sz="1632" spc="-71" dirty="0">
                  <a:solidFill>
                    <a:srgbClr val="FFFFFF">
                      <a:lumMod val="50000"/>
                    </a:srgbClr>
                  </a:solidFill>
                </a:rPr>
                <a:t>Time</a:t>
              </a:r>
            </a:p>
            <a:p>
              <a:pPr algn="ctr"/>
              <a:r>
                <a:rPr lang="en-US" sz="1632" spc="-71" dirty="0">
                  <a:solidFill>
                    <a:srgbClr val="FFFFFF">
                      <a:lumMod val="50000"/>
                    </a:srgbClr>
                  </a:solidFill>
                </a:rPr>
                <a:t> (</a:t>
              </a:r>
              <a:r>
                <a:rPr lang="en-US" sz="1632" spc="-71" dirty="0" err="1">
                  <a:solidFill>
                    <a:srgbClr val="FFFFFF">
                      <a:lumMod val="50000"/>
                    </a:srgbClr>
                  </a:solidFill>
                </a:rPr>
                <a:t>secs</a:t>
              </a:r>
              <a:r>
                <a:rPr lang="en-US" sz="1632" spc="-71" dirty="0">
                  <a:solidFill>
                    <a:srgbClr val="FFFFFF">
                      <a:lumMod val="50000"/>
                    </a:srgbClr>
                  </a:solidFill>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lumMod val="95000"/>
                    </a:srgbClr>
                  </a:solidFill>
                </a:rPr>
                <a:t>A </a:t>
              </a:r>
              <a:r>
                <a:rPr lang="en-US" sz="1632" dirty="0" smtClean="0">
                  <a:solidFill>
                    <a:srgbClr val="000000">
                      <a:lumMod val="95000"/>
                    </a:srgbClr>
                  </a:solidFill>
                </a:rPr>
                <a:t>10-second </a:t>
              </a:r>
              <a:r>
                <a:rPr lang="en-US" sz="1632" dirty="0">
                  <a:solidFill>
                    <a:srgbClr val="000000">
                      <a:lumMod val="95000"/>
                    </a:srgbClr>
                  </a:solidFill>
                </a:rPr>
                <a:t>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grpSp>
    </p:spTree>
    <p:extLst>
      <p:ext uri="{BB962C8B-B14F-4D97-AF65-F5344CB8AC3E}">
        <p14:creationId xmlns:p14="http://schemas.microsoft.com/office/powerpoint/2010/main" val="396758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1575" y="239406"/>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51575" y="5097462"/>
            <a:ext cx="10186262" cy="1200329"/>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AS </a:t>
            </a:r>
            <a:r>
              <a:rPr lang="en-US" sz="2400" dirty="0" err="1" smtClean="0">
                <a:solidFill>
                  <a:srgbClr val="FFFFFF"/>
                </a:solidFill>
                <a:latin typeface="Consolas"/>
              </a:rPr>
              <a:t>TotalTweets</a:t>
            </a:r>
            <a:r>
              <a:rPr lang="en-US" sz="2400" dirty="0">
                <a:solidFill>
                  <a:srgbClr val="FFFFFF"/>
                </a:solidFill>
                <a:latin typeface="Consolas"/>
              </a:rPr>
              <a:t>, AVG(</a:t>
            </a:r>
            <a:r>
              <a:rPr lang="en-US" sz="2400" dirty="0" err="1">
                <a:solidFill>
                  <a:srgbClr val="FFFFFF"/>
                </a:solidFill>
                <a:latin typeface="Consolas"/>
              </a:rPr>
              <a:t>SentimentScore</a:t>
            </a:r>
            <a:r>
              <a:rPr lang="en-US" sz="2400" dirty="0">
                <a:solidFill>
                  <a:srgbClr val="FFFFFF"/>
                </a:solidFill>
                <a:latin typeface="Consolas"/>
              </a:rPr>
              <a:t>) </a:t>
            </a:r>
          </a:p>
          <a:p>
            <a:r>
              <a:rPr lang="en-US" sz="2400" dirty="0">
                <a:solidFill>
                  <a:srgbClr val="FFFFFF"/>
                </a:solidFill>
                <a:latin typeface="Consolas"/>
              </a:rPr>
              <a:t>FROM </a:t>
            </a:r>
            <a:r>
              <a:rPr lang="en-US" sz="2400" dirty="0" err="1" smtClean="0">
                <a:solidFill>
                  <a:srgbClr val="FFFFFF"/>
                </a:solidFill>
                <a:latin typeface="Consolas"/>
              </a:rPr>
              <a:t>TwitterStream</a:t>
            </a:r>
            <a:r>
              <a:rPr lang="en-US" sz="2400" dirty="0" smtClean="0">
                <a:solidFill>
                  <a:srgbClr val="FFFFFF"/>
                </a:solidFill>
                <a:latin typeface="Consolas"/>
              </a:rPr>
              <a:t> </a:t>
            </a:r>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HoppingWindow</a:t>
            </a:r>
            <a:r>
              <a:rPr lang="en-US" sz="2400" dirty="0" smtClean="0">
                <a:solidFill>
                  <a:srgbClr val="FFFFFF"/>
                </a:solidFill>
                <a:latin typeface="Consolas"/>
              </a:rPr>
              <a:t>(second, 10 </a:t>
            </a:r>
            <a:r>
              <a:rPr lang="en-US" sz="2400" dirty="0">
                <a:solidFill>
                  <a:srgbClr val="FFFFFF"/>
                </a:solidFill>
                <a:latin typeface="Consolas"/>
              </a:rPr>
              <a:t>, 5)</a:t>
            </a:r>
          </a:p>
        </p:txBody>
      </p:sp>
      <p:sp>
        <p:nvSpPr>
          <p:cNvPr id="7" name="Rectangle 6"/>
          <p:cNvSpPr/>
          <p:nvPr/>
        </p:nvSpPr>
        <p:spPr>
          <a:xfrm>
            <a:off x="500515" y="1602973"/>
            <a:ext cx="4592147" cy="1569660"/>
          </a:xfrm>
          <a:prstGeom prst="rect">
            <a:avLst/>
          </a:prstGeom>
        </p:spPr>
        <p:txBody>
          <a:bodyPr wrap="square">
            <a:spAutoFit/>
          </a:bodyPr>
          <a:lstStyle/>
          <a:p>
            <a:r>
              <a:rPr lang="en-US" sz="2400" dirty="0" smtClean="0">
                <a:solidFill>
                  <a:srgbClr val="92D050"/>
                </a:solidFill>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400" dirty="0">
              <a:solidFill>
                <a:srgbClr val="92D050"/>
              </a:solidFill>
            </a:endParaRPr>
          </a:p>
        </p:txBody>
      </p:sp>
      <p:sp>
        <p:nvSpPr>
          <p:cNvPr id="65" name="Rounded Rectangle 64"/>
          <p:cNvSpPr/>
          <p:nvPr/>
        </p:nvSpPr>
        <p:spPr bwMode="auto">
          <a:xfrm>
            <a:off x="5729389" y="2619363"/>
            <a:ext cx="1934006"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66" name="Rectangle 65"/>
          <p:cNvSpPr/>
          <p:nvPr/>
        </p:nvSpPr>
        <p:spPr bwMode="auto">
          <a:xfrm>
            <a:off x="5878700"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67" name="Rectangle 66"/>
          <p:cNvSpPr/>
          <p:nvPr/>
        </p:nvSpPr>
        <p:spPr bwMode="auto">
          <a:xfrm>
            <a:off x="615869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68" name="Rectangle 67"/>
          <p:cNvSpPr/>
          <p:nvPr/>
        </p:nvSpPr>
        <p:spPr bwMode="auto">
          <a:xfrm>
            <a:off x="680584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69" name="Rectangle 68"/>
          <p:cNvSpPr/>
          <p:nvPr/>
        </p:nvSpPr>
        <p:spPr bwMode="auto">
          <a:xfrm>
            <a:off x="7355319"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70" name="Rectangle 69"/>
          <p:cNvSpPr/>
          <p:nvPr/>
        </p:nvSpPr>
        <p:spPr bwMode="auto">
          <a:xfrm>
            <a:off x="7074525"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71" name="Rectangle 70"/>
          <p:cNvSpPr/>
          <p:nvPr/>
        </p:nvSpPr>
        <p:spPr bwMode="auto">
          <a:xfrm>
            <a:off x="8819962"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72" name="Rectangle 71"/>
          <p:cNvSpPr/>
          <p:nvPr/>
        </p:nvSpPr>
        <p:spPr bwMode="auto">
          <a:xfrm>
            <a:off x="909410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7</a:t>
            </a:r>
          </a:p>
        </p:txBody>
      </p:sp>
      <p:sp>
        <p:nvSpPr>
          <p:cNvPr id="73" name="Oval 72"/>
          <p:cNvSpPr/>
          <p:nvPr/>
        </p:nvSpPr>
        <p:spPr bwMode="auto">
          <a:xfrm>
            <a:off x="565043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4" name="Oval 73"/>
          <p:cNvSpPr/>
          <p:nvPr/>
        </p:nvSpPr>
        <p:spPr bwMode="auto">
          <a:xfrm>
            <a:off x="7600366"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5" name="Oval 74"/>
          <p:cNvSpPr/>
          <p:nvPr/>
        </p:nvSpPr>
        <p:spPr bwMode="auto">
          <a:xfrm>
            <a:off x="6626427"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6" name="Oval 75"/>
          <p:cNvSpPr/>
          <p:nvPr/>
        </p:nvSpPr>
        <p:spPr bwMode="auto">
          <a:xfrm>
            <a:off x="10363704"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7" name="Oval 76"/>
          <p:cNvSpPr/>
          <p:nvPr/>
        </p:nvSpPr>
        <p:spPr bwMode="auto">
          <a:xfrm>
            <a:off x="951831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8" name="Oval 77"/>
          <p:cNvSpPr/>
          <p:nvPr/>
        </p:nvSpPr>
        <p:spPr bwMode="auto">
          <a:xfrm>
            <a:off x="8542331"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771073" y="2129327"/>
            <a:ext cx="5804904" cy="49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637892" y="1845996"/>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81" name="TextBox 80"/>
          <p:cNvSpPr txBox="1"/>
          <p:nvPr/>
        </p:nvSpPr>
        <p:spPr>
          <a:xfrm>
            <a:off x="6618577" y="1845996"/>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82" name="TextBox 81"/>
          <p:cNvSpPr txBox="1"/>
          <p:nvPr/>
        </p:nvSpPr>
        <p:spPr>
          <a:xfrm>
            <a:off x="9518319"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83" name="TextBox 82"/>
          <p:cNvSpPr txBox="1"/>
          <p:nvPr/>
        </p:nvSpPr>
        <p:spPr>
          <a:xfrm>
            <a:off x="7592246"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84" name="TextBox 83"/>
          <p:cNvSpPr txBox="1"/>
          <p:nvPr/>
        </p:nvSpPr>
        <p:spPr>
          <a:xfrm>
            <a:off x="855528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85" name="TextBox 84"/>
          <p:cNvSpPr txBox="1"/>
          <p:nvPr/>
        </p:nvSpPr>
        <p:spPr>
          <a:xfrm>
            <a:off x="11575977" y="1883105"/>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cxnSp>
        <p:nvCxnSpPr>
          <p:cNvPr id="86" name="Straight Connector 85"/>
          <p:cNvCxnSpPr/>
          <p:nvPr/>
        </p:nvCxnSpPr>
        <p:spPr>
          <a:xfrm>
            <a:off x="9577173" y="2149138"/>
            <a:ext cx="12302" cy="13672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626427" y="3058053"/>
            <a:ext cx="1966597"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88" name="TextBox 87"/>
          <p:cNvSpPr txBox="1"/>
          <p:nvPr/>
        </p:nvSpPr>
        <p:spPr>
          <a:xfrm>
            <a:off x="10344061"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89" name="TextBox 88"/>
          <p:cNvSpPr txBox="1"/>
          <p:nvPr/>
        </p:nvSpPr>
        <p:spPr>
          <a:xfrm>
            <a:off x="5710756" y="624722"/>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rgbClr val="000000"/>
                </a:solidFill>
                <a:latin typeface="Segoe UI Light" panose="020B0502040204020203" pitchFamily="34" charset="0"/>
              </a:rPr>
              <a:t>A </a:t>
            </a:r>
            <a:r>
              <a:rPr lang="en-US" sz="1600" dirty="0" smtClean="0">
                <a:solidFill>
                  <a:srgbClr val="000000"/>
                </a:solidFill>
                <a:latin typeface="Segoe UI Light" panose="020B0502040204020203" pitchFamily="34" charset="0"/>
              </a:rPr>
              <a:t>10-second </a:t>
            </a:r>
            <a:r>
              <a:rPr lang="en-US" sz="1600" dirty="0">
                <a:solidFill>
                  <a:srgbClr val="000000"/>
                </a:solidFill>
                <a:latin typeface="Segoe UI Light" panose="020B0502040204020203" pitchFamily="34" charset="0"/>
              </a:rPr>
              <a:t>Hopping Window with a 5</a:t>
            </a:r>
            <a:r>
              <a:rPr lang="en-US" sz="1600" dirty="0" smtClean="0">
                <a:solidFill>
                  <a:srgbClr val="000000"/>
                </a:solidFill>
                <a:latin typeface="Segoe UI Light" panose="020B0502040204020203" pitchFamily="34" charset="0"/>
              </a:rPr>
              <a:t>-second </a:t>
            </a:r>
            <a:r>
              <a:rPr lang="en-US" sz="1600" dirty="0">
                <a:solidFill>
                  <a:srgbClr val="000000"/>
                </a:solidFill>
                <a:latin typeface="Segoe UI Light" panose="020B0502040204020203" pitchFamily="34" charset="0"/>
              </a:rPr>
              <a:t>“Hop”</a:t>
            </a:r>
          </a:p>
        </p:txBody>
      </p:sp>
      <p:sp>
        <p:nvSpPr>
          <p:cNvPr id="90" name="Oval 89"/>
          <p:cNvSpPr/>
          <p:nvPr/>
        </p:nvSpPr>
        <p:spPr bwMode="auto">
          <a:xfrm>
            <a:off x="11224206" y="206702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91" name="TextBox 90"/>
          <p:cNvSpPr txBox="1"/>
          <p:nvPr/>
        </p:nvSpPr>
        <p:spPr>
          <a:xfrm>
            <a:off x="1120866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92" name="Straight Connector 91"/>
          <p:cNvCxnSpPr/>
          <p:nvPr/>
        </p:nvCxnSpPr>
        <p:spPr>
          <a:xfrm>
            <a:off x="11273180" y="2081599"/>
            <a:ext cx="29050" cy="22993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663394" y="3516375"/>
            <a:ext cx="191378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94" name="Rectangle 93"/>
          <p:cNvSpPr/>
          <p:nvPr/>
        </p:nvSpPr>
        <p:spPr bwMode="auto">
          <a:xfrm>
            <a:off x="7192395"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95" name="Rectangle 94"/>
          <p:cNvSpPr/>
          <p:nvPr/>
        </p:nvSpPr>
        <p:spPr bwMode="auto">
          <a:xfrm>
            <a:off x="7809873"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96" name="Rectangle 95"/>
          <p:cNvSpPr/>
          <p:nvPr/>
        </p:nvSpPr>
        <p:spPr bwMode="auto">
          <a:xfrm>
            <a:off x="7509650"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7" name="Rectangle 96"/>
          <p:cNvSpPr/>
          <p:nvPr/>
        </p:nvSpPr>
        <p:spPr bwMode="auto">
          <a:xfrm>
            <a:off x="8355191"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98" name="Rectangle 97"/>
          <p:cNvSpPr/>
          <p:nvPr/>
        </p:nvSpPr>
        <p:spPr bwMode="auto">
          <a:xfrm>
            <a:off x="8668192"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9" name="Rounded Rectangle 98"/>
          <p:cNvSpPr/>
          <p:nvPr/>
        </p:nvSpPr>
        <p:spPr bwMode="auto">
          <a:xfrm>
            <a:off x="8604915" y="3972962"/>
            <a:ext cx="18271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0" name="Rounded Rectangle 99"/>
          <p:cNvSpPr/>
          <p:nvPr/>
        </p:nvSpPr>
        <p:spPr bwMode="auto">
          <a:xfrm>
            <a:off x="9589475" y="4419835"/>
            <a:ext cx="1712753"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1" name="Rectangle 100"/>
          <p:cNvSpPr/>
          <p:nvPr/>
        </p:nvSpPr>
        <p:spPr bwMode="auto">
          <a:xfrm>
            <a:off x="9939794"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2" name="Rectangle 101"/>
          <p:cNvSpPr/>
          <p:nvPr/>
        </p:nvSpPr>
        <p:spPr bwMode="auto">
          <a:xfrm>
            <a:off x="10200748"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03" name="Rectangle 102"/>
          <p:cNvSpPr/>
          <p:nvPr/>
        </p:nvSpPr>
        <p:spPr bwMode="auto">
          <a:xfrm>
            <a:off x="10466797"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04" name="Rectangle 103"/>
          <p:cNvSpPr/>
          <p:nvPr/>
        </p:nvSpPr>
        <p:spPr bwMode="auto">
          <a:xfrm>
            <a:off x="10734730"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5" name="Rectangle 104"/>
          <p:cNvSpPr/>
          <p:nvPr/>
        </p:nvSpPr>
        <p:spPr bwMode="auto">
          <a:xfrm>
            <a:off x="6014640"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6" name="Rectangle 105"/>
          <p:cNvSpPr/>
          <p:nvPr/>
        </p:nvSpPr>
        <p:spPr bwMode="auto">
          <a:xfrm>
            <a:off x="6314065"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7" name="Rectangle 106"/>
          <p:cNvSpPr/>
          <p:nvPr/>
        </p:nvSpPr>
        <p:spPr bwMode="auto">
          <a:xfrm>
            <a:off x="6582343"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08" name="Rectangle 107"/>
          <p:cNvSpPr/>
          <p:nvPr/>
        </p:nvSpPr>
        <p:spPr bwMode="auto">
          <a:xfrm>
            <a:off x="7160962"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09" name="Rectangle 108"/>
          <p:cNvSpPr/>
          <p:nvPr/>
        </p:nvSpPr>
        <p:spPr bwMode="auto">
          <a:xfrm>
            <a:off x="6860739"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0" name="Rectangle 109"/>
          <p:cNvSpPr/>
          <p:nvPr/>
        </p:nvSpPr>
        <p:spPr bwMode="auto">
          <a:xfrm>
            <a:off x="9015776"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11" name="Rectangle 110"/>
          <p:cNvSpPr/>
          <p:nvPr/>
        </p:nvSpPr>
        <p:spPr bwMode="auto">
          <a:xfrm>
            <a:off x="928020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2" name="Rectangle 111"/>
          <p:cNvSpPr/>
          <p:nvPr/>
        </p:nvSpPr>
        <p:spPr bwMode="auto">
          <a:xfrm>
            <a:off x="954306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13" name="Rectangle 112"/>
          <p:cNvSpPr/>
          <p:nvPr/>
        </p:nvSpPr>
        <p:spPr bwMode="auto">
          <a:xfrm>
            <a:off x="9804018"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14" name="Rectangle 113"/>
          <p:cNvSpPr/>
          <p:nvPr/>
        </p:nvSpPr>
        <p:spPr bwMode="auto">
          <a:xfrm>
            <a:off x="1055427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5" name="Rectangle 114"/>
          <p:cNvSpPr/>
          <p:nvPr/>
        </p:nvSpPr>
        <p:spPr bwMode="auto">
          <a:xfrm>
            <a:off x="10831923"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cxnSp>
        <p:nvCxnSpPr>
          <p:cNvPr id="116" name="Straight Connector 115"/>
          <p:cNvCxnSpPr/>
          <p:nvPr/>
        </p:nvCxnSpPr>
        <p:spPr>
          <a:xfrm>
            <a:off x="8586282" y="2129708"/>
            <a:ext cx="5326" cy="89766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31750" y="2139423"/>
            <a:ext cx="310" cy="17849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652479" y="2076740"/>
            <a:ext cx="1203" cy="56331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82220" y="2154456"/>
            <a:ext cx="3062" cy="36501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747070"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1" name="Rectangle 120"/>
          <p:cNvSpPr/>
          <p:nvPr/>
        </p:nvSpPr>
        <p:spPr bwMode="auto">
          <a:xfrm>
            <a:off x="10008025"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Tree>
    <p:extLst>
      <p:ext uri="{BB962C8B-B14F-4D97-AF65-F5344CB8AC3E}">
        <p14:creationId xmlns:p14="http://schemas.microsoft.com/office/powerpoint/2010/main" val="71416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0837" y="25379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32636" y="4557545"/>
            <a:ext cx="9677400" cy="1569660"/>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t>
            </a:r>
            <a:r>
              <a:rPr lang="en-US" sz="2400" dirty="0">
                <a:solidFill>
                  <a:srgbClr val="FFFFFF"/>
                </a:solidFill>
                <a:latin typeface="Consolas"/>
              </a:rPr>
              <a:t>FROM</a:t>
            </a:r>
            <a:r>
              <a:rPr lang="en-US" sz="2400" dirty="0" smtClean="0">
                <a:solidFill>
                  <a:srgbClr val="FFFFFF"/>
                </a:solidFill>
                <a:latin typeface="Consolas"/>
              </a:rPr>
              <a:t> </a:t>
            </a:r>
            <a:r>
              <a:rPr lang="en-US" sz="2400" dirty="0" err="1" smtClean="0">
                <a:solidFill>
                  <a:srgbClr val="FFFFFF"/>
                </a:solidFill>
                <a:latin typeface="Consolas"/>
              </a:rPr>
              <a:t>TwitterStream</a:t>
            </a:r>
            <a:r>
              <a:rPr lang="en-US" sz="2400" dirty="0" smtClean="0">
                <a:solidFill>
                  <a:srgbClr val="FFFFFF"/>
                </a:solidFill>
                <a:latin typeface="Consolas"/>
              </a:rPr>
              <a:t> </a:t>
            </a:r>
          </a:p>
          <a:p>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SlidingWindow</a:t>
            </a:r>
            <a:r>
              <a:rPr lang="en-US" sz="2400" dirty="0" smtClean="0">
                <a:solidFill>
                  <a:srgbClr val="FFFFFF"/>
                </a:solidFill>
                <a:latin typeface="Consolas"/>
              </a:rPr>
              <a:t>(second, 10)</a:t>
            </a:r>
          </a:p>
          <a:p>
            <a:r>
              <a:rPr lang="en-US" sz="2400" dirty="0">
                <a:solidFill>
                  <a:srgbClr val="FFFFFF"/>
                </a:solidFill>
                <a:latin typeface="Consolas"/>
              </a:rPr>
              <a:t>HAVING</a:t>
            </a:r>
            <a:r>
              <a:rPr lang="en-US" sz="2400" dirty="0" smtClean="0">
                <a:solidFill>
                  <a:srgbClr val="FFFFFF"/>
                </a:solidFill>
                <a:latin typeface="Consolas"/>
              </a:rPr>
              <a:t> COUNT(*) &gt; 10</a:t>
            </a:r>
            <a:endParaRPr lang="en-US" sz="2400" dirty="0">
              <a:solidFill>
                <a:srgbClr val="FFFFFF"/>
              </a:solidFill>
              <a:latin typeface="Consolas"/>
            </a:endParaRPr>
          </a:p>
        </p:txBody>
      </p:sp>
      <p:sp>
        <p:nvSpPr>
          <p:cNvPr id="7" name="Rectangle 6"/>
          <p:cNvSpPr/>
          <p:nvPr/>
        </p:nvSpPr>
        <p:spPr>
          <a:xfrm>
            <a:off x="574804" y="1829905"/>
            <a:ext cx="4932859" cy="1569660"/>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endParaRPr lang="en-US" sz="2400" dirty="0">
              <a:solidFill>
                <a:srgbClr val="7FBA00"/>
              </a:solidFill>
              <a:ea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542422" y="1697421"/>
            <a:ext cx="24188" cy="135229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1060419" y="1711721"/>
            <a:ext cx="24233" cy="24836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9135421" y="3991361"/>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613294" y="2935139"/>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785956"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3" name="Rectangle 12"/>
          <p:cNvSpPr/>
          <p:nvPr/>
        </p:nvSpPr>
        <p:spPr bwMode="auto">
          <a:xfrm>
            <a:off x="8325282"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4" name="Oval 13"/>
          <p:cNvSpPr/>
          <p:nvPr/>
        </p:nvSpPr>
        <p:spPr bwMode="auto">
          <a:xfrm>
            <a:off x="598304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5" name="Oval 14"/>
          <p:cNvSpPr/>
          <p:nvPr/>
        </p:nvSpPr>
        <p:spPr bwMode="auto">
          <a:xfrm>
            <a:off x="7932976"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6" name="Oval 15"/>
          <p:cNvSpPr/>
          <p:nvPr/>
        </p:nvSpPr>
        <p:spPr bwMode="auto">
          <a:xfrm>
            <a:off x="6959037"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7" name="Oval 16"/>
          <p:cNvSpPr/>
          <p:nvPr/>
        </p:nvSpPr>
        <p:spPr bwMode="auto">
          <a:xfrm>
            <a:off x="10696314"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8" name="Oval 17"/>
          <p:cNvSpPr/>
          <p:nvPr/>
        </p:nvSpPr>
        <p:spPr bwMode="auto">
          <a:xfrm>
            <a:off x="985092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9" name="Oval 18"/>
          <p:cNvSpPr/>
          <p:nvPr/>
        </p:nvSpPr>
        <p:spPr bwMode="auto">
          <a:xfrm>
            <a:off x="8874941"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6103683" y="2113618"/>
            <a:ext cx="5180839" cy="4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70502" y="1829905"/>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2" name="TextBox 21"/>
          <p:cNvSpPr txBox="1"/>
          <p:nvPr/>
        </p:nvSpPr>
        <p:spPr>
          <a:xfrm>
            <a:off x="6951187" y="1829905"/>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9821785"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7924856"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5" name="TextBox 24"/>
          <p:cNvSpPr txBox="1"/>
          <p:nvPr/>
        </p:nvSpPr>
        <p:spPr>
          <a:xfrm>
            <a:off x="8858748"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6" name="TextBox 25"/>
          <p:cNvSpPr txBox="1"/>
          <p:nvPr/>
        </p:nvSpPr>
        <p:spPr>
          <a:xfrm>
            <a:off x="11286483" y="1839157"/>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sp>
        <p:nvSpPr>
          <p:cNvPr id="27" name="TextBox 26"/>
          <p:cNvSpPr txBox="1"/>
          <p:nvPr/>
        </p:nvSpPr>
        <p:spPr>
          <a:xfrm>
            <a:off x="10676671"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28" name="TextBox 27"/>
          <p:cNvSpPr txBox="1"/>
          <p:nvPr/>
        </p:nvSpPr>
        <p:spPr>
          <a:xfrm>
            <a:off x="6043366" y="870926"/>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solidFill>
                <a:latin typeface="Segoe UI Light" panose="020B0502040204020203" pitchFamily="34" charset="0"/>
              </a:rPr>
              <a:t>A </a:t>
            </a:r>
            <a:r>
              <a:rPr lang="en-US" sz="1632" dirty="0" smtClean="0">
                <a:solidFill>
                  <a:srgbClr val="000000"/>
                </a:solidFill>
                <a:latin typeface="Segoe UI Light" panose="020B0502040204020203" pitchFamily="34" charset="0"/>
              </a:rPr>
              <a:t>10-second </a:t>
            </a:r>
            <a:r>
              <a:rPr lang="en-US" sz="1632" dirty="0">
                <a:solidFill>
                  <a:srgbClr val="000000"/>
                </a:solidFill>
                <a:latin typeface="Segoe UI Light" panose="020B0502040204020203" pitchFamily="34" charset="0"/>
              </a:rPr>
              <a:t>Sliding Window</a:t>
            </a:r>
          </a:p>
        </p:txBody>
      </p:sp>
      <p:sp>
        <p:nvSpPr>
          <p:cNvPr id="30" name="Rectangle 29"/>
          <p:cNvSpPr/>
          <p:nvPr/>
        </p:nvSpPr>
        <p:spPr bwMode="auto">
          <a:xfrm>
            <a:off x="6058952" y="2342926"/>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867470"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33" name="Rectangle 32"/>
          <p:cNvSpPr/>
          <p:nvPr/>
        </p:nvSpPr>
        <p:spPr bwMode="auto">
          <a:xfrm>
            <a:off x="10037538" y="411641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cxnSp>
        <p:nvCxnSpPr>
          <p:cNvPr id="34" name="Straight Connector 33"/>
          <p:cNvCxnSpPr>
            <a:endCxn id="30" idx="3"/>
          </p:cNvCxnSpPr>
          <p:nvPr/>
        </p:nvCxnSpPr>
        <p:spPr>
          <a:xfrm>
            <a:off x="7990131" y="1724684"/>
            <a:ext cx="18052" cy="82224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740866"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36" name="Rectangle 35"/>
          <p:cNvSpPr/>
          <p:nvPr/>
        </p:nvSpPr>
        <p:spPr bwMode="auto">
          <a:xfrm>
            <a:off x="7396649"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37" name="Rectangle 36"/>
          <p:cNvSpPr/>
          <p:nvPr/>
        </p:nvSpPr>
        <p:spPr bwMode="auto">
          <a:xfrm>
            <a:off x="8657361"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cxnSp>
        <p:nvCxnSpPr>
          <p:cNvPr id="38" name="Straight Connector 37"/>
          <p:cNvCxnSpPr>
            <a:endCxn id="39" idx="3"/>
          </p:cNvCxnSpPr>
          <p:nvPr/>
        </p:nvCxnSpPr>
        <p:spPr>
          <a:xfrm>
            <a:off x="8874438" y="1781948"/>
            <a:ext cx="20529" cy="196670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945736" y="3544643"/>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396649" y="3670378"/>
            <a:ext cx="911003" cy="180374"/>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grpSp>
      <p:sp>
        <p:nvSpPr>
          <p:cNvPr id="116" name="Rectangle 115"/>
          <p:cNvSpPr/>
          <p:nvPr/>
        </p:nvSpPr>
        <p:spPr bwMode="auto">
          <a:xfrm>
            <a:off x="7057665" y="248145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Tree>
    <p:extLst>
      <p:ext uri="{BB962C8B-B14F-4D97-AF65-F5344CB8AC3E}">
        <p14:creationId xmlns:p14="http://schemas.microsoft.com/office/powerpoint/2010/main" val="405235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5930" y="21278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Joining multiple streams</a:t>
            </a:r>
          </a:p>
        </p:txBody>
      </p:sp>
      <p:grpSp>
        <p:nvGrpSpPr>
          <p:cNvPr id="106" name="Group 105"/>
          <p:cNvGrpSpPr/>
          <p:nvPr/>
        </p:nvGrpSpPr>
        <p:grpSpPr>
          <a:xfrm>
            <a:off x="47767" y="1994223"/>
            <a:ext cx="9058795" cy="555276"/>
            <a:chOff x="-102708" y="2474990"/>
            <a:chExt cx="9058795" cy="555276"/>
          </a:xfrm>
        </p:grpSpPr>
        <p:sp>
          <p:nvSpPr>
            <p:cNvPr id="10" name="TextBox 9"/>
            <p:cNvSpPr txBox="1"/>
            <p:nvPr/>
          </p:nvSpPr>
          <p:spPr>
            <a:xfrm>
              <a:off x="1545781" y="2535222"/>
              <a:ext cx="1696618" cy="338554"/>
            </a:xfrm>
            <a:prstGeom prst="rect">
              <a:avLst/>
            </a:prstGeom>
            <a:noFill/>
          </p:spPr>
          <p:txBody>
            <a:bodyPr wrap="none" rtlCol="0">
              <a:spAutoFit/>
            </a:bodyPr>
            <a:lstStyle/>
            <a:p>
              <a:r>
                <a:rPr lang="en-US" sz="1600" dirty="0" smtClean="0">
                  <a:solidFill>
                    <a:srgbClr val="FFFFFF"/>
                  </a:solidFill>
                </a:rPr>
                <a:t>{“XO”, 4, “Ebola”}</a:t>
              </a:r>
              <a:endParaRPr lang="en-US" sz="1600" dirty="0">
                <a:solidFill>
                  <a:srgbClr val="FFFFFF"/>
                </a:solidFill>
              </a:endParaRPr>
            </a:p>
          </p:txBody>
        </p:sp>
        <p:sp>
          <p:nvSpPr>
            <p:cNvPr id="12" name="TextBox 11"/>
            <p:cNvSpPr txBox="1"/>
            <p:nvPr/>
          </p:nvSpPr>
          <p:spPr>
            <a:xfrm>
              <a:off x="5146514" y="2535222"/>
              <a:ext cx="1401153" cy="338554"/>
            </a:xfrm>
            <a:prstGeom prst="rect">
              <a:avLst/>
            </a:prstGeom>
            <a:noFill/>
          </p:spPr>
          <p:txBody>
            <a:bodyPr wrap="none" rtlCol="0">
              <a:spAutoFit/>
            </a:bodyPr>
            <a:lstStyle/>
            <a:p>
              <a:r>
                <a:rPr lang="en-US" sz="1600" dirty="0" smtClean="0">
                  <a:solidFill>
                    <a:srgbClr val="FFFFFF"/>
                  </a:solidFill>
                </a:rPr>
                <a:t>{“Jo”, 0, “ALS”}</a:t>
              </a:r>
              <a:endParaRPr lang="en-US" sz="1600" dirty="0">
                <a:solidFill>
                  <a:srgbClr val="FFFFFF"/>
                </a:solidFill>
              </a:endParaRPr>
            </a:p>
          </p:txBody>
        </p:sp>
        <p:sp>
          <p:nvSpPr>
            <p:cNvPr id="13" name="TextBox 12"/>
            <p:cNvSpPr txBox="1"/>
            <p:nvPr/>
          </p:nvSpPr>
          <p:spPr>
            <a:xfrm>
              <a:off x="7444519" y="2514903"/>
              <a:ext cx="1511568" cy="338554"/>
            </a:xfrm>
            <a:prstGeom prst="rect">
              <a:avLst/>
            </a:prstGeom>
            <a:noFill/>
          </p:spPr>
          <p:txBody>
            <a:bodyPr wrap="none" rtlCol="0">
              <a:spAutoFit/>
            </a:bodyPr>
            <a:lstStyle/>
            <a:p>
              <a:r>
                <a:rPr lang="en-US" sz="1600" dirty="0" smtClean="0">
                  <a:solidFill>
                    <a:srgbClr val="FFFFFF"/>
                  </a:solidFill>
                </a:rPr>
                <a:t>{“Foo”,4, “ALS”}</a:t>
              </a:r>
              <a:endParaRPr lang="en-US" sz="1600" dirty="0">
                <a:solidFill>
                  <a:srgbClr val="FFFFFF"/>
                </a:solidFill>
              </a:endParaRPr>
            </a:p>
          </p:txBody>
        </p:sp>
        <p:sp>
          <p:nvSpPr>
            <p:cNvPr id="44" name="Oval 43"/>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2708" y="2474990"/>
              <a:ext cx="193771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Twitter Stream:</a:t>
              </a:r>
            </a:p>
          </p:txBody>
        </p:sp>
        <p:sp>
          <p:nvSpPr>
            <p:cNvPr id="11" name="TextBox 10"/>
            <p:cNvSpPr txBox="1"/>
            <p:nvPr/>
          </p:nvSpPr>
          <p:spPr>
            <a:xfrm>
              <a:off x="3200196" y="2532748"/>
              <a:ext cx="1673279" cy="338554"/>
            </a:xfrm>
            <a:prstGeom prst="rect">
              <a:avLst/>
            </a:prstGeom>
            <a:noFill/>
          </p:spPr>
          <p:txBody>
            <a:bodyPr wrap="none" rtlCol="0">
              <a:spAutoFit/>
            </a:bodyPr>
            <a:lstStyle/>
            <a:p>
              <a:r>
                <a:rPr lang="en-US" sz="1600" dirty="0" smtClean="0">
                  <a:solidFill>
                    <a:srgbClr val="FFFFFF"/>
                  </a:solidFill>
                </a:rPr>
                <a:t>{“Dip”, 2, “</a:t>
              </a:r>
              <a:r>
                <a:rPr lang="en-US" sz="1600" dirty="0" err="1" smtClean="0">
                  <a:solidFill>
                    <a:srgbClr val="FFFFFF"/>
                  </a:solidFill>
                </a:rPr>
                <a:t>XBox</a:t>
              </a:r>
              <a:r>
                <a:rPr lang="en-US" sz="1600" dirty="0" smtClean="0">
                  <a:solidFill>
                    <a:srgbClr val="FFFFFF"/>
                  </a:solidFill>
                </a:rPr>
                <a:t>”}</a:t>
              </a:r>
              <a:endParaRPr lang="en-US" sz="1600" dirty="0">
                <a:solidFill>
                  <a:srgbClr val="FFFFFF"/>
                </a:solidFill>
              </a:endParaRPr>
            </a:p>
          </p:txBody>
        </p:sp>
      </p:grpSp>
      <p:grpSp>
        <p:nvGrpSpPr>
          <p:cNvPr id="107" name="Group 106"/>
          <p:cNvGrpSpPr/>
          <p:nvPr/>
        </p:nvGrpSpPr>
        <p:grpSpPr>
          <a:xfrm>
            <a:off x="77254" y="2502549"/>
            <a:ext cx="11694402" cy="596331"/>
            <a:chOff x="-73221" y="2983316"/>
            <a:chExt cx="11694402" cy="596331"/>
          </a:xfrm>
        </p:grpSpPr>
        <p:grpSp>
          <p:nvGrpSpPr>
            <p:cNvPr id="2" name="Group 1"/>
            <p:cNvGrpSpPr/>
            <p:nvPr/>
          </p:nvGrpSpPr>
          <p:grpSpPr>
            <a:xfrm>
              <a:off x="2683898" y="3064023"/>
              <a:ext cx="8937283" cy="515624"/>
              <a:chOff x="2683898" y="3435498"/>
              <a:chExt cx="8937283" cy="515624"/>
            </a:xfrm>
          </p:grpSpPr>
          <p:sp>
            <p:nvSpPr>
              <p:cNvPr id="48" name="TextBox 47"/>
              <p:cNvSpPr txBox="1"/>
              <p:nvPr/>
            </p:nvSpPr>
            <p:spPr>
              <a:xfrm>
                <a:off x="2683898" y="3444982"/>
                <a:ext cx="1890197" cy="338554"/>
              </a:xfrm>
              <a:prstGeom prst="rect">
                <a:avLst/>
              </a:prstGeom>
              <a:noFill/>
            </p:spPr>
            <p:txBody>
              <a:bodyPr wrap="none" rtlCol="0">
                <a:spAutoFit/>
              </a:bodyPr>
              <a:lstStyle/>
              <a:p>
                <a:r>
                  <a:rPr lang="en-US" sz="1600" b="1" dirty="0" smtClean="0">
                    <a:solidFill>
                      <a:srgbClr val="7FBA00"/>
                    </a:solidFill>
                  </a:rPr>
                  <a:t>{“XO”, 0, “Ebola”}</a:t>
                </a:r>
                <a:endParaRPr lang="en-US" sz="1600" b="1" dirty="0">
                  <a:solidFill>
                    <a:srgbClr val="7FBA00"/>
                  </a:solidFill>
                </a:endParaRPr>
              </a:p>
            </p:txBody>
          </p:sp>
          <p:sp>
            <p:nvSpPr>
              <p:cNvPr id="49" name="TextBox 48"/>
              <p:cNvSpPr txBox="1"/>
              <p:nvPr/>
            </p:nvSpPr>
            <p:spPr>
              <a:xfrm>
                <a:off x="8081807" y="3442508"/>
                <a:ext cx="1888787" cy="338554"/>
              </a:xfrm>
              <a:prstGeom prst="rect">
                <a:avLst/>
              </a:prstGeom>
              <a:noFill/>
            </p:spPr>
            <p:txBody>
              <a:bodyPr wrap="none" rtlCol="0">
                <a:spAutoFit/>
              </a:bodyPr>
              <a:lstStyle/>
              <a:p>
                <a:r>
                  <a:rPr lang="en-US" sz="1600" b="1" dirty="0" smtClean="0">
                    <a:solidFill>
                      <a:srgbClr val="7FBA00"/>
                    </a:solidFill>
                  </a:rPr>
                  <a:t>{“Dip”, 0, “Xbox”}</a:t>
                </a:r>
                <a:endParaRPr lang="en-US" sz="1600" b="1" dirty="0">
                  <a:solidFill>
                    <a:srgbClr val="7FBA00"/>
                  </a:solidFill>
                </a:endParaRPr>
              </a:p>
            </p:txBody>
          </p:sp>
          <p:sp>
            <p:nvSpPr>
              <p:cNvPr id="50" name="TextBox 49"/>
              <p:cNvSpPr txBox="1"/>
              <p:nvPr/>
            </p:nvSpPr>
            <p:spPr>
              <a:xfrm>
                <a:off x="6360831" y="3444982"/>
                <a:ext cx="1601079" cy="338554"/>
              </a:xfrm>
              <a:prstGeom prst="rect">
                <a:avLst/>
              </a:prstGeom>
              <a:noFill/>
            </p:spPr>
            <p:txBody>
              <a:bodyPr wrap="none" rtlCol="0">
                <a:spAutoFit/>
              </a:bodyPr>
              <a:lstStyle/>
              <a:p>
                <a:r>
                  <a:rPr lang="en-US" sz="1600" b="1" dirty="0" smtClean="0">
                    <a:solidFill>
                      <a:srgbClr val="7FBA00"/>
                    </a:solidFill>
                  </a:rPr>
                  <a:t>{“Jo”, 4, “ALS”}</a:t>
                </a:r>
                <a:endParaRPr lang="en-US" sz="1600" b="1" dirty="0">
                  <a:solidFill>
                    <a:srgbClr val="7FBA00"/>
                  </a:solidFill>
                </a:endParaRPr>
              </a:p>
            </p:txBody>
          </p:sp>
          <p:sp>
            <p:nvSpPr>
              <p:cNvPr id="51" name="TextBox 50"/>
              <p:cNvSpPr txBox="1"/>
              <p:nvPr/>
            </p:nvSpPr>
            <p:spPr>
              <a:xfrm>
                <a:off x="9815844" y="3435498"/>
                <a:ext cx="1805337" cy="338554"/>
              </a:xfrm>
              <a:prstGeom prst="rect">
                <a:avLst/>
              </a:prstGeom>
              <a:noFill/>
            </p:spPr>
            <p:txBody>
              <a:bodyPr wrap="square" rtlCol="0">
                <a:spAutoFit/>
              </a:bodyPr>
              <a:lstStyle/>
              <a:p>
                <a:r>
                  <a:rPr lang="en-US" sz="1600" b="1" dirty="0" smtClean="0">
                    <a:solidFill>
                      <a:srgbClr val="7FBA00"/>
                    </a:solidFill>
                  </a:rPr>
                  <a:t>{“Foo”, 0, “ALS”}</a:t>
                </a:r>
                <a:endParaRPr lang="en-US" sz="1600" b="1" dirty="0">
                  <a:solidFill>
                    <a:srgbClr val="7FBA00"/>
                  </a:solidFill>
                </a:endParaRPr>
              </a:p>
            </p:txBody>
          </p:sp>
          <p:sp>
            <p:nvSpPr>
              <p:cNvPr id="52" name="Oval 51"/>
              <p:cNvSpPr/>
              <p:nvPr/>
            </p:nvSpPr>
            <p:spPr bwMode="auto">
              <a:xfrm>
                <a:off x="8633165"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3" name="Oval 52"/>
              <p:cNvSpPr/>
              <p:nvPr/>
            </p:nvSpPr>
            <p:spPr bwMode="auto">
              <a:xfrm>
                <a:off x="3321873"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4" name="Oval 53"/>
              <p:cNvSpPr/>
              <p:nvPr/>
            </p:nvSpPr>
            <p:spPr bwMode="auto">
              <a:xfrm>
                <a:off x="6873527" y="3793995"/>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5" name="Oval 54"/>
              <p:cNvSpPr/>
              <p:nvPr/>
            </p:nvSpPr>
            <p:spPr bwMode="auto">
              <a:xfrm>
                <a:off x="10506574"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grpSp>
        <p:sp>
          <p:nvSpPr>
            <p:cNvPr id="66" name="TextBox 65"/>
            <p:cNvSpPr txBox="1"/>
            <p:nvPr/>
          </p:nvSpPr>
          <p:spPr>
            <a:xfrm>
              <a:off x="-73221" y="2983316"/>
              <a:ext cx="2029723"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7FBA00"/>
                  </a:solidFill>
                </a:rPr>
                <a:t>Twitter Stream:</a:t>
              </a:r>
            </a:p>
          </p:txBody>
        </p:sp>
      </p:grpSp>
      <p:sp>
        <p:nvSpPr>
          <p:cNvPr id="67" name="Rectangle 66"/>
          <p:cNvSpPr/>
          <p:nvPr/>
        </p:nvSpPr>
        <p:spPr>
          <a:xfrm>
            <a:off x="366394" y="4188651"/>
            <a:ext cx="11950376" cy="1938992"/>
          </a:xfrm>
          <a:prstGeom prst="rect">
            <a:avLst/>
          </a:prstGeom>
        </p:spPr>
        <p:txBody>
          <a:bodyPr wrap="square">
            <a:spAutoFit/>
          </a:bodyPr>
          <a:lstStyle/>
          <a:p>
            <a:r>
              <a:rPr lang="en-US" sz="2000" dirty="0">
                <a:solidFill>
                  <a:srgbClr val="FFFFFF"/>
                </a:solidFill>
                <a:latin typeface="Consolas"/>
              </a:rPr>
              <a:t>SELECT</a:t>
            </a:r>
            <a:r>
              <a:rPr lang="en-US" sz="2000" dirty="0" smtClean="0">
                <a:solidFill>
                  <a:srgbClr val="FFFFFF"/>
                </a:solidFill>
                <a:latin typeface="Consolas"/>
              </a:rPr>
              <a:t> TS1.UserName</a:t>
            </a:r>
            <a:r>
              <a:rPr lang="en-US" sz="2000" dirty="0">
                <a:solidFill>
                  <a:srgbClr val="FFFFFF"/>
                </a:solidFill>
                <a:latin typeface="Consolas"/>
              </a:rPr>
              <a:t>, TS1.Topic</a:t>
            </a:r>
          </a:p>
          <a:p>
            <a:r>
              <a:rPr lang="en-US" sz="2000" dirty="0">
                <a:solidFill>
                  <a:srgbClr val="FFFFFF"/>
                </a:solidFill>
                <a:latin typeface="Consolas"/>
              </a:rPr>
              <a:t>FROM</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TS1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r>
              <a:rPr lang="en-US" sz="2000" dirty="0" smtClean="0">
                <a:solidFill>
                  <a:srgbClr val="FFFFFF"/>
                </a:solidFill>
                <a:latin typeface="Consolas"/>
              </a:rPr>
              <a:t> </a:t>
            </a:r>
          </a:p>
          <a:p>
            <a:r>
              <a:rPr lang="en-US" sz="2000" dirty="0">
                <a:solidFill>
                  <a:srgbClr val="FFFFFF"/>
                </a:solidFill>
                <a:latin typeface="Consolas"/>
              </a:rPr>
              <a:t>JOIN</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TS2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endParaRPr lang="en-US" sz="2000" dirty="0" smtClean="0">
              <a:solidFill>
                <a:srgbClr val="FFFFFF"/>
              </a:solidFill>
              <a:latin typeface="Consolas"/>
            </a:endParaRPr>
          </a:p>
          <a:p>
            <a:r>
              <a:rPr lang="en-US" sz="2000" dirty="0">
                <a:solidFill>
                  <a:srgbClr val="FFFFFF"/>
                </a:solidFill>
                <a:latin typeface="Consolas"/>
              </a:rPr>
              <a:t>ON</a:t>
            </a:r>
            <a:r>
              <a:rPr lang="en-US" sz="2000" dirty="0" smtClean="0">
                <a:solidFill>
                  <a:srgbClr val="FFFFFF"/>
                </a:solidFill>
                <a:latin typeface="Consolas"/>
              </a:rPr>
              <a:t> TS1.UserName = TS2.UserName </a:t>
            </a:r>
            <a:r>
              <a:rPr lang="en-US" sz="2000" dirty="0">
                <a:solidFill>
                  <a:srgbClr val="FFFFFF"/>
                </a:solidFill>
                <a:latin typeface="Consolas"/>
              </a:rPr>
              <a:t>AND</a:t>
            </a:r>
            <a:r>
              <a:rPr lang="en-US" sz="2000" dirty="0" smtClean="0">
                <a:solidFill>
                  <a:srgbClr val="FFFFFF"/>
                </a:solidFill>
                <a:latin typeface="Consolas"/>
              </a:rPr>
              <a:t> TS1.Topic = TS2.Topic </a:t>
            </a:r>
            <a:br>
              <a:rPr lang="en-US" sz="2000" dirty="0" smtClean="0">
                <a:solidFill>
                  <a:srgbClr val="FFFFFF"/>
                </a:solidFill>
                <a:latin typeface="Consolas"/>
              </a:rPr>
            </a:br>
            <a:r>
              <a:rPr lang="en-US" sz="2000" dirty="0" smtClean="0">
                <a:solidFill>
                  <a:srgbClr val="FFFFFF"/>
                </a:solidFill>
                <a:latin typeface="Consolas"/>
              </a:rPr>
              <a:t>AND DATEDIFF(second, TS1, TS2) </a:t>
            </a:r>
            <a:r>
              <a:rPr lang="en-US" sz="2000" dirty="0">
                <a:solidFill>
                  <a:srgbClr val="FFFFFF"/>
                </a:solidFill>
                <a:latin typeface="Consolas"/>
              </a:rPr>
              <a:t>BETWEEN</a:t>
            </a:r>
            <a:r>
              <a:rPr lang="en-US" sz="2000" dirty="0" smtClean="0">
                <a:solidFill>
                  <a:srgbClr val="FFFFFF"/>
                </a:solidFill>
                <a:latin typeface="Consolas"/>
              </a:rPr>
              <a:t> 1 </a:t>
            </a:r>
            <a:r>
              <a:rPr lang="en-US" sz="2000" dirty="0">
                <a:solidFill>
                  <a:srgbClr val="FFFFFF"/>
                </a:solidFill>
                <a:latin typeface="Consolas"/>
              </a:rPr>
              <a:t>AND</a:t>
            </a:r>
            <a:r>
              <a:rPr lang="en-US" sz="2000" dirty="0" smtClean="0">
                <a:solidFill>
                  <a:srgbClr val="FFFFFF"/>
                </a:solidFill>
                <a:latin typeface="Consolas"/>
              </a:rPr>
              <a:t> 60</a:t>
            </a:r>
          </a:p>
          <a:p>
            <a:r>
              <a:rPr lang="en-US" sz="2000" dirty="0">
                <a:solidFill>
                  <a:srgbClr val="FFFFFF"/>
                </a:solidFill>
                <a:latin typeface="Consolas"/>
              </a:rPr>
              <a:t>WHERE</a:t>
            </a:r>
            <a:r>
              <a:rPr lang="en-US" sz="2000" dirty="0" smtClean="0">
                <a:solidFill>
                  <a:srgbClr val="FFFFFF"/>
                </a:solidFill>
                <a:latin typeface="Consolas"/>
              </a:rPr>
              <a:t> TS1.SentimentScore != TS2.SentimentScore</a:t>
            </a:r>
          </a:p>
        </p:txBody>
      </p:sp>
      <p:grpSp>
        <p:nvGrpSpPr>
          <p:cNvPr id="112" name="Group 111"/>
          <p:cNvGrpSpPr/>
          <p:nvPr/>
        </p:nvGrpSpPr>
        <p:grpSpPr>
          <a:xfrm>
            <a:off x="2451944" y="1982677"/>
            <a:ext cx="8285705" cy="1227514"/>
            <a:chOff x="2301469" y="2463444"/>
            <a:chExt cx="8285705" cy="1227514"/>
          </a:xfrm>
        </p:grpSpPr>
        <p:grpSp>
          <p:nvGrpSpPr>
            <p:cNvPr id="108" name="Group 107"/>
            <p:cNvGrpSpPr/>
            <p:nvPr/>
          </p:nvGrpSpPr>
          <p:grpSpPr>
            <a:xfrm>
              <a:off x="2301469" y="3073507"/>
              <a:ext cx="1087202" cy="617451"/>
              <a:chOff x="2301469" y="3073507"/>
              <a:chExt cx="1087202" cy="617451"/>
            </a:xfrm>
          </p:grpSpPr>
          <p:cxnSp>
            <p:nvCxnSpPr>
              <p:cNvPr id="73" name="Straight Connector 72"/>
              <p:cNvCxnSpPr/>
              <p:nvPr/>
            </p:nvCxnSpPr>
            <p:spPr>
              <a:xfrm>
                <a:off x="3377558" y="3574920"/>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01469" y="3073507"/>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01469" y="3690958"/>
                <a:ext cx="1087202"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776923" y="3068765"/>
              <a:ext cx="1171339" cy="617451"/>
              <a:chOff x="5776923" y="3068765"/>
              <a:chExt cx="1171339" cy="617451"/>
            </a:xfrm>
          </p:grpSpPr>
          <p:cxnSp>
            <p:nvCxnSpPr>
              <p:cNvPr id="83" name="Straight Connector 82"/>
              <p:cNvCxnSpPr/>
              <p:nvPr/>
            </p:nvCxnSpPr>
            <p:spPr>
              <a:xfrm>
                <a:off x="6948262" y="3570178"/>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6923" y="3068765"/>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6923" y="3686216"/>
                <a:ext cx="1171339"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8089564" y="3064023"/>
              <a:ext cx="2497610" cy="617451"/>
              <a:chOff x="8089564" y="3064023"/>
              <a:chExt cx="2497610" cy="617451"/>
            </a:xfrm>
          </p:grpSpPr>
          <p:cxnSp>
            <p:nvCxnSpPr>
              <p:cNvPr id="87" name="Straight Connector 86"/>
              <p:cNvCxnSpPr/>
              <p:nvPr/>
            </p:nvCxnSpPr>
            <p:spPr>
              <a:xfrm>
                <a:off x="10587174" y="3565436"/>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089564" y="3064023"/>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89564" y="3681474"/>
                <a:ext cx="2497610"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835156" y="2463444"/>
              <a:ext cx="4860547" cy="986953"/>
              <a:chOff x="3835156" y="2463444"/>
              <a:chExt cx="4860547" cy="986953"/>
            </a:xfrm>
          </p:grpSpPr>
          <p:cxnSp>
            <p:nvCxnSpPr>
              <p:cNvPr id="93" name="Straight Connector 92"/>
              <p:cNvCxnSpPr/>
              <p:nvPr/>
            </p:nvCxnSpPr>
            <p:spPr>
              <a:xfrm>
                <a:off x="3835822" y="2470749"/>
                <a:ext cx="485923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8689194" y="2463444"/>
                <a:ext cx="6509" cy="986953"/>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35156" y="2470749"/>
                <a:ext cx="0" cy="39309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6" name="Straight Arrow Connector 115"/>
          <p:cNvCxnSpPr/>
          <p:nvPr/>
        </p:nvCxnSpPr>
        <p:spPr>
          <a:xfrm>
            <a:off x="1872912" y="3702295"/>
            <a:ext cx="88582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217101" y="3612030"/>
            <a:ext cx="82298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time</a:t>
            </a:r>
          </a:p>
        </p:txBody>
      </p:sp>
      <p:sp>
        <p:nvSpPr>
          <p:cNvPr id="6" name="Rectangle 5"/>
          <p:cNvSpPr/>
          <p:nvPr/>
        </p:nvSpPr>
        <p:spPr>
          <a:xfrm>
            <a:off x="366393" y="1026063"/>
            <a:ext cx="11643043" cy="461665"/>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List all users and the topics on which they switched their sentiment within a minute </a:t>
            </a:r>
            <a:endParaRPr lang="en-US" dirty="0">
              <a:solidFill>
                <a:srgbClr val="7FBA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36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366141" y="245871"/>
            <a:ext cx="4862115" cy="65811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1"/>
              </a:gradFill>
              <a:ea typeface="Segoe UI" pitchFamily="34" charset="0"/>
              <a:cs typeface="Segoe UI" pitchFamily="34" charset="0"/>
            </a:endParaRPr>
          </a:p>
        </p:txBody>
      </p:sp>
      <p:sp>
        <p:nvSpPr>
          <p:cNvPr id="840" name="Title 1"/>
          <p:cNvSpPr txBox="1">
            <a:spLocks/>
          </p:cNvSpPr>
          <p:nvPr/>
        </p:nvSpPr>
        <p:spPr>
          <a:xfrm>
            <a:off x="213121" y="419580"/>
            <a:ext cx="4648994" cy="917575"/>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cs typeface="Segoe UI Light" panose="020B0502040204020203" pitchFamily="34" charset="0"/>
              </a:rPr>
              <a:t>Reference Data</a:t>
            </a:r>
          </a:p>
        </p:txBody>
      </p:sp>
      <p:sp>
        <p:nvSpPr>
          <p:cNvPr id="841" name="Text Placeholder 6"/>
          <p:cNvSpPr>
            <a:spLocks noGrp="1"/>
          </p:cNvSpPr>
          <p:nvPr>
            <p:ph type="body" sz="quarter" idx="4294967295"/>
          </p:nvPr>
        </p:nvSpPr>
        <p:spPr>
          <a:xfrm>
            <a:off x="6228221" y="1479093"/>
            <a:ext cx="5902325" cy="3877985"/>
          </a:xfrm>
          <a:prstGeom prst="rect">
            <a:avLst/>
          </a:prstGeom>
        </p:spPr>
        <p:txBody>
          <a:bodyPr/>
          <a:lstStyle/>
          <a:p>
            <a:pPr marL="0" indent="0">
              <a:buNone/>
            </a:pPr>
            <a:r>
              <a:rPr lang="en-US" sz="2800" b="1" dirty="0">
                <a:solidFill>
                  <a:srgbClr val="7FBA00"/>
                </a:solidFill>
                <a:latin typeface="Segoe UI Light" panose="020B0502040204020203" pitchFamily="34" charset="0"/>
                <a:cs typeface="Segoe UI Light" panose="020B0502040204020203" pitchFamily="34" charset="0"/>
              </a:rPr>
              <a:t>Seamless correlation of event streams with reference data</a:t>
            </a:r>
            <a:endParaRPr lang="en-US" sz="2800" dirty="0">
              <a:solidFill>
                <a:srgbClr val="7FBA00"/>
              </a:solidFill>
              <a:latin typeface="Segoe UI Light" panose="020B0502040204020203" pitchFamily="34" charset="0"/>
              <a:cs typeface="Segoe UI Light" panose="020B0502040204020203" pitchFamily="34" charset="0"/>
            </a:endParaRPr>
          </a:p>
          <a:p>
            <a:pPr marL="0" indent="0">
              <a:buNone/>
            </a:pPr>
            <a:r>
              <a:rPr lang="en-US" sz="2000" dirty="0">
                <a:solidFill>
                  <a:schemeClr val="tx1"/>
                </a:solidFill>
              </a:rPr>
              <a:t>Static or slowly-changing </a:t>
            </a:r>
            <a:r>
              <a:rPr lang="en-US" sz="2000" dirty="0" smtClean="0">
                <a:solidFill>
                  <a:schemeClr val="tx1"/>
                </a:solidFill>
              </a:rPr>
              <a:t>data</a:t>
            </a:r>
            <a:endParaRPr lang="en-US" sz="2000" dirty="0">
              <a:solidFill>
                <a:schemeClr val="tx1"/>
              </a:solidFill>
            </a:endParaRPr>
          </a:p>
          <a:p>
            <a:pPr marL="0" indent="0">
              <a:buNone/>
            </a:pPr>
            <a:r>
              <a:rPr lang="en-US" sz="2000" dirty="0">
                <a:solidFill>
                  <a:schemeClr val="tx1"/>
                </a:solidFill>
              </a:rPr>
              <a:t>Same programming experience:</a:t>
            </a:r>
          </a:p>
          <a:p>
            <a:pPr marL="0" indent="0">
              <a:buNone/>
            </a:pPr>
            <a:endParaRPr lang="en-US" sz="2000" dirty="0">
              <a:solidFill>
                <a:schemeClr val="tx1"/>
              </a:solidFill>
            </a:endParaRPr>
          </a:p>
          <a:p>
            <a:pPr marL="0" indent="0">
              <a:buNone/>
            </a:pPr>
            <a:r>
              <a:rPr lang="en-US" sz="1800" dirty="0">
                <a:solidFill>
                  <a:schemeClr val="tx2">
                    <a:lumMod val="60000"/>
                    <a:lumOff val="40000"/>
                  </a:schemeClr>
                </a:solidFill>
                <a:latin typeface="Consolas"/>
              </a:rPr>
              <a:t>SELECT</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myRefData.Name</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myStream.Value</a:t>
            </a:r>
            <a:r>
              <a:rPr lang="en-US" sz="1800" dirty="0">
                <a:solidFill>
                  <a:schemeClr val="tx2">
                    <a:lumMod val="75000"/>
                  </a:schemeClr>
                </a:solidFill>
                <a:latin typeface="Consolas"/>
              </a:rPr>
              <a:t> </a:t>
            </a:r>
            <a:endParaRPr lang="en-US" sz="1800" dirty="0" smtClean="0">
              <a:solidFill>
                <a:schemeClr val="tx2">
                  <a:lumMod val="75000"/>
                </a:schemeClr>
              </a:solidFill>
              <a:latin typeface="Consolas"/>
            </a:endParaRPr>
          </a:p>
          <a:p>
            <a:pPr marL="0" indent="0">
              <a:buNone/>
            </a:pPr>
            <a:r>
              <a:rPr lang="en-US" sz="1800" dirty="0" smtClean="0">
                <a:solidFill>
                  <a:schemeClr val="tx2">
                    <a:lumMod val="60000"/>
                    <a:lumOff val="40000"/>
                  </a:schemeClr>
                </a:solidFill>
                <a:latin typeface="Consolas"/>
              </a:rPr>
              <a:t>FROM</a:t>
            </a:r>
            <a:r>
              <a:rPr lang="en-US" sz="1800" dirty="0" smtClean="0">
                <a:solidFill>
                  <a:schemeClr val="tx2">
                    <a:lumMod val="75000"/>
                  </a:schemeClr>
                </a:solidFill>
                <a:latin typeface="Consolas"/>
              </a:rPr>
              <a:t> </a:t>
            </a:r>
            <a:r>
              <a:rPr lang="en-US" sz="1800" dirty="0" err="1">
                <a:latin typeface="Consolas"/>
              </a:rPr>
              <a:t>myStream</a:t>
            </a:r>
            <a:r>
              <a:rPr lang="en-US" sz="1800" dirty="0">
                <a:latin typeface="Consolas"/>
              </a:rPr>
              <a:t> </a:t>
            </a:r>
            <a:r>
              <a:rPr lang="en-US" sz="1800" dirty="0" smtClean="0">
                <a:solidFill>
                  <a:schemeClr val="tx2">
                    <a:lumMod val="60000"/>
                    <a:lumOff val="40000"/>
                  </a:schemeClr>
                </a:solidFill>
                <a:latin typeface="Consolas"/>
              </a:rPr>
              <a:t>JOIN</a:t>
            </a:r>
            <a:r>
              <a:rPr lang="en-US" sz="1800" dirty="0" smtClean="0">
                <a:solidFill>
                  <a:schemeClr val="tx2">
                    <a:lumMod val="75000"/>
                  </a:schemeClr>
                </a:solidFill>
                <a:latin typeface="Consolas"/>
              </a:rPr>
              <a:t> </a:t>
            </a:r>
            <a:r>
              <a:rPr lang="en-US" sz="1800" dirty="0" err="1">
                <a:latin typeface="Consolas"/>
              </a:rPr>
              <a:t>myRefData</a:t>
            </a:r>
            <a:endParaRPr lang="en-US" sz="2000" dirty="0">
              <a:latin typeface="Consolas"/>
            </a:endParaRPr>
          </a:p>
          <a:p>
            <a:pPr marL="0" indent="0">
              <a:buNone/>
            </a:pPr>
            <a:r>
              <a:rPr lang="en-US" sz="1800" dirty="0">
                <a:solidFill>
                  <a:schemeClr val="tx2">
                    <a:lumMod val="60000"/>
                    <a:lumOff val="40000"/>
                  </a:schemeClr>
                </a:solidFill>
                <a:latin typeface="Consolas"/>
              </a:rPr>
              <a:t>ON</a:t>
            </a:r>
            <a:r>
              <a:rPr lang="en-US" sz="1800" dirty="0">
                <a:solidFill>
                  <a:schemeClr val="tx2">
                    <a:lumMod val="75000"/>
                  </a:schemeClr>
                </a:solidFill>
                <a:latin typeface="Consolas"/>
              </a:rPr>
              <a:t> </a:t>
            </a:r>
            <a:r>
              <a:rPr lang="en-US" sz="1800" dirty="0" err="1">
                <a:latin typeface="Consolas"/>
              </a:rPr>
              <a:t>myStream.myKey</a:t>
            </a:r>
            <a:r>
              <a:rPr lang="en-US" sz="1800" dirty="0">
                <a:latin typeface="Consolas"/>
              </a:rPr>
              <a:t> = </a:t>
            </a:r>
            <a:r>
              <a:rPr lang="en-US" sz="1800" dirty="0" err="1">
                <a:latin typeface="Consolas"/>
              </a:rPr>
              <a:t>myRefData.myKey</a:t>
            </a:r>
            <a:r>
              <a:rPr lang="en-US" sz="1800" dirty="0">
                <a:latin typeface="Consolas"/>
              </a:rPr>
              <a:t> </a:t>
            </a:r>
            <a:r>
              <a:rPr lang="en-US" sz="1400" dirty="0">
                <a:latin typeface="Consolas"/>
              </a:rPr>
              <a:t/>
            </a:r>
            <a:br>
              <a:rPr lang="en-US" sz="1400" dirty="0">
                <a:latin typeface="Consolas"/>
              </a:rPr>
            </a:br>
            <a:endParaRPr lang="en-US" sz="2000" dirty="0">
              <a:solidFill>
                <a:schemeClr val="tx2">
                  <a:lumMod val="75000"/>
                </a:schemeClr>
              </a:solidFill>
              <a:latin typeface="Consolas"/>
            </a:endParaRPr>
          </a:p>
          <a:p>
            <a:pPr marL="0" indent="0">
              <a:buNone/>
            </a:pPr>
            <a:endParaRPr lang="en-US" sz="2400" dirty="0">
              <a:solidFill>
                <a:schemeClr val="tx1"/>
              </a:solidFill>
            </a:endParaRPr>
          </a:p>
          <a:p>
            <a:pPr marL="342764" lvl="1" indent="0">
              <a:buNone/>
            </a:pPr>
            <a:endParaRPr lang="en-US" sz="1800" dirty="0"/>
          </a:p>
        </p:txBody>
      </p:sp>
      <p:sp>
        <p:nvSpPr>
          <p:cNvPr id="842" name="Freeform 38"/>
          <p:cNvSpPr>
            <a:spLocks noEditPoints="1"/>
          </p:cNvSpPr>
          <p:nvPr/>
        </p:nvSpPr>
        <p:spPr bwMode="auto">
          <a:xfrm>
            <a:off x="1570037" y="3725862"/>
            <a:ext cx="533400" cy="14478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844" name="Picture 8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13" y="1309174"/>
            <a:ext cx="3721970" cy="2481313"/>
          </a:xfrm>
          <a:prstGeom prst="rect">
            <a:avLst/>
          </a:prstGeom>
        </p:spPr>
      </p:pic>
    </p:spTree>
    <p:extLst>
      <p:ext uri="{BB962C8B-B14F-4D97-AF65-F5344CB8AC3E}">
        <p14:creationId xmlns:p14="http://schemas.microsoft.com/office/powerpoint/2010/main" val="422549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1">
                                            <p:txEl>
                                              <p:pRg st="0" end="0"/>
                                            </p:txEl>
                                          </p:spTgt>
                                        </p:tgtEl>
                                        <p:attrNameLst>
                                          <p:attrName>style.visibility</p:attrName>
                                        </p:attrNameLst>
                                      </p:cBhvr>
                                      <p:to>
                                        <p:strVal val="visible"/>
                                      </p:to>
                                    </p:set>
                                    <p:animEffect transition="in" filter="fade">
                                      <p:cBhvr>
                                        <p:cTn id="7" dur="500"/>
                                        <p:tgtEl>
                                          <p:spTgt spid="8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1">
                                            <p:txEl>
                                              <p:pRg st="1" end="1"/>
                                            </p:txEl>
                                          </p:spTgt>
                                        </p:tgtEl>
                                        <p:attrNameLst>
                                          <p:attrName>style.visibility</p:attrName>
                                        </p:attrNameLst>
                                      </p:cBhvr>
                                      <p:to>
                                        <p:strVal val="visible"/>
                                      </p:to>
                                    </p:set>
                                    <p:animEffect transition="in" filter="fade">
                                      <p:cBhvr>
                                        <p:cTn id="10" dur="500"/>
                                        <p:tgtEl>
                                          <p:spTgt spid="84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1">
                                            <p:txEl>
                                              <p:pRg st="2" end="2"/>
                                            </p:txEl>
                                          </p:spTgt>
                                        </p:tgtEl>
                                        <p:attrNameLst>
                                          <p:attrName>style.visibility</p:attrName>
                                        </p:attrNameLst>
                                      </p:cBhvr>
                                      <p:to>
                                        <p:strVal val="visible"/>
                                      </p:to>
                                    </p:set>
                                    <p:animEffect transition="in" filter="fade">
                                      <p:cBhvr>
                                        <p:cTn id="13" dur="500"/>
                                        <p:tgtEl>
                                          <p:spTgt spid="84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1">
                                            <p:txEl>
                                              <p:pRg st="4" end="4"/>
                                            </p:txEl>
                                          </p:spTgt>
                                        </p:tgtEl>
                                        <p:attrNameLst>
                                          <p:attrName>style.visibility</p:attrName>
                                        </p:attrNameLst>
                                      </p:cBhvr>
                                      <p:to>
                                        <p:strVal val="visible"/>
                                      </p:to>
                                    </p:set>
                                    <p:animEffect transition="in" filter="fade">
                                      <p:cBhvr>
                                        <p:cTn id="16" dur="500"/>
                                        <p:tgtEl>
                                          <p:spTgt spid="84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1">
                                            <p:txEl>
                                              <p:pRg st="5" end="5"/>
                                            </p:txEl>
                                          </p:spTgt>
                                        </p:tgtEl>
                                        <p:attrNameLst>
                                          <p:attrName>style.visibility</p:attrName>
                                        </p:attrNameLst>
                                      </p:cBhvr>
                                      <p:to>
                                        <p:strVal val="visible"/>
                                      </p:to>
                                    </p:set>
                                    <p:animEffect transition="in" filter="fade">
                                      <p:cBhvr>
                                        <p:cTn id="19" dur="500"/>
                                        <p:tgtEl>
                                          <p:spTgt spid="841">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1">
                                            <p:txEl>
                                              <p:pRg st="6" end="6"/>
                                            </p:txEl>
                                          </p:spTgt>
                                        </p:tgtEl>
                                        <p:attrNameLst>
                                          <p:attrName>style.visibility</p:attrName>
                                        </p:attrNameLst>
                                      </p:cBhvr>
                                      <p:to>
                                        <p:strVal val="visible"/>
                                      </p:to>
                                    </p:set>
                                    <p:animEffect transition="in" filter="fade">
                                      <p:cBhvr>
                                        <p:cTn id="22" dur="500"/>
                                        <p:tgtEl>
                                          <p:spTgt spid="8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custDataLst>
              <p:tags r:id="rId1"/>
            </p:custDataLst>
          </p:nvPr>
        </p:nvSpPr>
        <p:spPr bwMode="auto">
          <a:xfrm>
            <a:off x="10685845" y="2357479"/>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grpSp>
        <p:nvGrpSpPr>
          <p:cNvPr id="46" name="Group 45"/>
          <p:cNvGrpSpPr/>
          <p:nvPr/>
        </p:nvGrpSpPr>
        <p:grpSpPr>
          <a:xfrm>
            <a:off x="3251453" y="2361893"/>
            <a:ext cx="1524000" cy="1524000"/>
            <a:chOff x="1029642" y="1874304"/>
            <a:chExt cx="1524000" cy="1524000"/>
          </a:xfrm>
        </p:grpSpPr>
        <p:sp>
          <p:nvSpPr>
            <p:cNvPr id="47" name="Rectangle 46"/>
            <p:cNvSpPr/>
            <p:nvPr>
              <p:custDataLst>
                <p:tags r:id="rId4"/>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1456680" y="2150502"/>
              <a:ext cx="669924" cy="669924"/>
            </a:xfrm>
            <a:prstGeom prst="rect">
              <a:avLst/>
            </a:prstGeom>
          </p:spPr>
        </p:pic>
      </p:grpSp>
      <p:sp>
        <p:nvSpPr>
          <p:cNvPr id="59" name="Rectangle 58"/>
          <p:cNvSpPr/>
          <p:nvPr>
            <p:custDataLst>
              <p:tags r:id="rId2"/>
            </p:custDataLst>
          </p:nvPr>
        </p:nvSpPr>
        <p:spPr bwMode="auto">
          <a:xfrm>
            <a:off x="299574" y="2341060"/>
            <a:ext cx="2489663"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7671" y="2440404"/>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349362" y="2341060"/>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787" y="2519330"/>
            <a:ext cx="1114609" cy="1026943"/>
          </a:xfrm>
          <a:prstGeom prst="rect">
            <a:avLst/>
          </a:prstGeom>
        </p:spPr>
      </p:pic>
      <p:sp>
        <p:nvSpPr>
          <p:cNvPr id="26" name="Title 2"/>
          <p:cNvSpPr txBox="1">
            <a:spLocks/>
          </p:cNvSpPr>
          <p:nvPr/>
        </p:nvSpPr>
        <p:spPr>
          <a:xfrm>
            <a:off x="137902" y="144462"/>
            <a:ext cx="101189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continued</a:t>
            </a:r>
            <a:endParaRPr lang="en-AU" sz="9600" dirty="0"/>
          </a:p>
        </p:txBody>
      </p:sp>
      <p:sp>
        <p:nvSpPr>
          <p:cNvPr id="2" name="TextBox 1"/>
          <p:cNvSpPr txBox="1"/>
          <p:nvPr/>
        </p:nvSpPr>
        <p:spPr>
          <a:xfrm>
            <a:off x="3137595"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p>
        </p:txBody>
      </p:sp>
      <p:sp>
        <p:nvSpPr>
          <p:cNvPr id="14" name="TextBox 13"/>
          <p:cNvSpPr txBox="1"/>
          <p:nvPr/>
        </p:nvSpPr>
        <p:spPr>
          <a:xfrm>
            <a:off x="7132637"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p>
        </p:txBody>
      </p:sp>
    </p:spTree>
    <p:extLst>
      <p:ext uri="{BB962C8B-B14F-4D97-AF65-F5344CB8AC3E}">
        <p14:creationId xmlns:p14="http://schemas.microsoft.com/office/powerpoint/2010/main" val="3995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55637" y="1744662"/>
            <a:ext cx="9829800" cy="8088368"/>
          </a:xfrm>
        </p:spPr>
        <p:txBody>
          <a:bodyPr/>
          <a:lstStyle/>
          <a:p>
            <a:pPr marL="0" indent="0">
              <a:buNone/>
            </a:pPr>
            <a:r>
              <a:rPr lang="en-US" sz="2800" b="1" dirty="0" smtClean="0"/>
              <a:t>Objectives (technical)</a:t>
            </a:r>
          </a:p>
          <a:p>
            <a:pPr marL="742950" indent="-742950">
              <a:buAutoNum type="arabicPeriod"/>
            </a:pPr>
            <a:r>
              <a:rPr lang="en-US" sz="2800" dirty="0"/>
              <a:t>Architect </a:t>
            </a:r>
            <a:r>
              <a:rPr lang="en-US" sz="2800" dirty="0" err="1"/>
              <a:t>IoT</a:t>
            </a:r>
            <a:r>
              <a:rPr lang="en-US" sz="2800" dirty="0"/>
              <a:t> solutions using Azure</a:t>
            </a:r>
          </a:p>
          <a:p>
            <a:pPr marL="742950" indent="-742950">
              <a:buAutoNum type="arabicPeriod"/>
            </a:pPr>
            <a:r>
              <a:rPr lang="en-US" sz="2800" dirty="0"/>
              <a:t>Build a </a:t>
            </a:r>
            <a:r>
              <a:rPr lang="en-US" sz="2800" dirty="0" err="1"/>
              <a:t>IoT</a:t>
            </a:r>
            <a:r>
              <a:rPr lang="en-US" sz="2800" dirty="0"/>
              <a:t> simulator</a:t>
            </a:r>
          </a:p>
          <a:p>
            <a:pPr marL="742950" indent="-742950">
              <a:buFont typeface="Wingdings" panose="05000000000000000000" pitchFamily="2" charset="2"/>
              <a:buAutoNum type="arabicPeriod"/>
            </a:pPr>
            <a:r>
              <a:rPr lang="en-US" sz="2800" dirty="0"/>
              <a:t>Simulate </a:t>
            </a:r>
            <a:r>
              <a:rPr lang="en-US" sz="2800" dirty="0" smtClean="0"/>
              <a:t>complex environment </a:t>
            </a:r>
            <a:r>
              <a:rPr lang="en-US" sz="2800" dirty="0"/>
              <a:t>using gaming</a:t>
            </a:r>
          </a:p>
          <a:p>
            <a:pPr marL="0" indent="0">
              <a:buNone/>
            </a:pPr>
            <a:endParaRPr lang="en-US" sz="2800" dirty="0" smtClean="0"/>
          </a:p>
          <a:p>
            <a:pPr marL="0" indent="0">
              <a:buNone/>
            </a:pPr>
            <a:r>
              <a:rPr lang="en-US" sz="2800" b="1" dirty="0"/>
              <a:t>Objectives </a:t>
            </a:r>
            <a:r>
              <a:rPr lang="en-US" sz="2800" b="1" dirty="0" smtClean="0"/>
              <a:t>(more importantly)</a:t>
            </a:r>
            <a:endParaRPr lang="en-US" sz="2800" b="1" dirty="0"/>
          </a:p>
          <a:p>
            <a:pPr marL="514350" indent="-514350">
              <a:buFont typeface="+mj-lt"/>
              <a:buAutoNum type="arabicPeriod"/>
            </a:pPr>
            <a:r>
              <a:rPr lang="en-US" sz="2800" dirty="0" smtClean="0"/>
              <a:t>Learn some Azure outside the usual stack</a:t>
            </a:r>
          </a:p>
          <a:p>
            <a:pPr marL="514350" indent="-514350">
              <a:buFont typeface="+mj-lt"/>
              <a:buAutoNum type="arabicPeriod"/>
            </a:pPr>
            <a:r>
              <a:rPr lang="en-US" sz="2800" dirty="0" smtClean="0"/>
              <a:t>Showcase </a:t>
            </a:r>
            <a:r>
              <a:rPr lang="en-US" sz="2800" dirty="0" err="1" smtClean="0"/>
              <a:t>IoT</a:t>
            </a:r>
            <a:r>
              <a:rPr lang="en-US" sz="2800" dirty="0" smtClean="0"/>
              <a:t> in a non-trivial  way</a:t>
            </a:r>
            <a:endParaRPr lang="en-US" sz="2800" dirty="0"/>
          </a:p>
          <a:p>
            <a:pPr marL="514350" indent="-514350">
              <a:buFont typeface="+mj-lt"/>
              <a:buAutoNum type="arabicPeriod"/>
            </a:pPr>
            <a:r>
              <a:rPr lang="en-US" sz="2800" dirty="0" smtClean="0"/>
              <a:t>Find a legitimate (and tax deductible)  reason to play games</a:t>
            </a:r>
          </a:p>
          <a:p>
            <a:pPr marL="514350" indent="-514350">
              <a:buFont typeface="+mj-lt"/>
              <a:buAutoNum type="arabicPeriod"/>
            </a:pPr>
            <a:endParaRPr lang="en-US" sz="2800" dirty="0" smtClean="0"/>
          </a:p>
          <a:p>
            <a:pPr marL="0" indent="0">
              <a:buNone/>
            </a:pPr>
            <a:endParaRPr lang="en-US" sz="2800" dirty="0" smtClean="0"/>
          </a:p>
          <a:p>
            <a:pPr marL="0" indent="0">
              <a:buNone/>
            </a:pPr>
            <a:r>
              <a:rPr lang="en-US" sz="2800" dirty="0" smtClean="0"/>
              <a:t>Adam</a:t>
            </a:r>
          </a:p>
          <a:p>
            <a:pPr marL="514350" indent="-514350">
              <a:buFont typeface="+mj-lt"/>
              <a:buAutoNum type="arabicPeriod"/>
            </a:pPr>
            <a:endParaRPr lang="en-US" sz="2800" dirty="0" smtClean="0"/>
          </a:p>
          <a:p>
            <a:pPr marL="514350" indent="-514350">
              <a:buFont typeface="+mj-lt"/>
              <a:buAutoNum type="arabicPeriod"/>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Objectives</a:t>
            </a:r>
            <a:endParaRPr lang="en-US" dirty="0"/>
          </a:p>
        </p:txBody>
      </p:sp>
      <p:pic>
        <p:nvPicPr>
          <p:cNvPr id="2" name="Picture 1"/>
          <p:cNvPicPr>
            <a:picLocks noChangeAspect="1"/>
          </p:cNvPicPr>
          <p:nvPr/>
        </p:nvPicPr>
        <p:blipFill>
          <a:blip r:embed="rId2"/>
          <a:stretch>
            <a:fillRect/>
          </a:stretch>
        </p:blipFill>
        <p:spPr>
          <a:xfrm>
            <a:off x="8275637" y="673099"/>
            <a:ext cx="2857500" cy="2143125"/>
          </a:xfrm>
          <a:prstGeom prst="rect">
            <a:avLst/>
          </a:prstGeom>
        </p:spPr>
      </p:pic>
    </p:spTree>
    <p:extLst>
      <p:ext uri="{BB962C8B-B14F-4D97-AF65-F5344CB8AC3E}">
        <p14:creationId xmlns:p14="http://schemas.microsoft.com/office/powerpoint/2010/main" val="147421516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sz="quarter" idx="10"/>
          </p:nvPr>
        </p:nvSpPr>
        <p:spPr>
          <a:xfrm>
            <a:off x="569516" y="1298578"/>
            <a:ext cx="3286521" cy="3995453"/>
          </a:xfrm>
          <a:prstGeom prst="rect">
            <a:avLst/>
          </a:prstGeom>
          <a:noFill/>
        </p:spPr>
        <p:txBody>
          <a:bodyPr vert="horz" wrap="square" lIns="0" tIns="0" rIns="0" bIns="0" rtlCol="0">
            <a:spAutoFit/>
          </a:bodyPr>
          <a:lstStyle/>
          <a:p>
            <a:pPr marL="0" indent="0" defTabSz="932597">
              <a:buNone/>
            </a:pPr>
            <a:r>
              <a:rPr lang="en-US" sz="2448" b="1" spc="-72" dirty="0">
                <a:solidFill>
                  <a:schemeClr val="tx1"/>
                </a:solidFill>
                <a:latin typeface="+mj-lt"/>
              </a:rPr>
              <a:t>DML</a:t>
            </a:r>
          </a:p>
          <a:p>
            <a:pPr marL="291388" indent="-291388" defTabSz="932597"/>
            <a:r>
              <a:rPr lang="en-US" sz="1800" dirty="0">
                <a:solidFill>
                  <a:schemeClr val="tx1"/>
                </a:solidFill>
                <a:latin typeface="+mj-lt"/>
                <a:cs typeface="+mn-cs"/>
              </a:rPr>
              <a:t>SELECT</a:t>
            </a:r>
          </a:p>
          <a:p>
            <a:pPr marL="291388" indent="-291388" defTabSz="932597"/>
            <a:r>
              <a:rPr lang="en-US" sz="1800" dirty="0">
                <a:solidFill>
                  <a:schemeClr val="tx1"/>
                </a:solidFill>
                <a:latin typeface="+mj-lt"/>
                <a:cs typeface="+mn-cs"/>
              </a:rPr>
              <a:t>FROM</a:t>
            </a:r>
          </a:p>
          <a:p>
            <a:pPr marL="291388" indent="-291388" defTabSz="932597"/>
            <a:r>
              <a:rPr lang="en-US" sz="1800" dirty="0">
                <a:solidFill>
                  <a:schemeClr val="tx1"/>
                </a:solidFill>
                <a:latin typeface="+mj-lt"/>
                <a:cs typeface="+mn-cs"/>
              </a:rPr>
              <a:t>WHERE</a:t>
            </a:r>
          </a:p>
          <a:p>
            <a:pPr marL="291388" indent="-291388" defTabSz="932597"/>
            <a:r>
              <a:rPr lang="en-US" sz="1800" dirty="0">
                <a:solidFill>
                  <a:schemeClr val="tx1"/>
                </a:solidFill>
                <a:latin typeface="+mj-lt"/>
                <a:cs typeface="+mn-cs"/>
              </a:rPr>
              <a:t>GROUP BY</a:t>
            </a:r>
          </a:p>
          <a:p>
            <a:pPr marL="291388" indent="-291388" defTabSz="932597"/>
            <a:r>
              <a:rPr lang="en-US" sz="1800" dirty="0">
                <a:solidFill>
                  <a:schemeClr val="tx1"/>
                </a:solidFill>
                <a:latin typeface="+mj-lt"/>
                <a:cs typeface="+mn-cs"/>
              </a:rPr>
              <a:t>HAVING</a:t>
            </a:r>
          </a:p>
          <a:p>
            <a:pPr marL="291388" indent="-291388" defTabSz="932597"/>
            <a:r>
              <a:rPr lang="en-US" sz="1800" dirty="0" smtClean="0">
                <a:solidFill>
                  <a:schemeClr val="tx1"/>
                </a:solidFill>
                <a:latin typeface="+mj-lt"/>
                <a:cs typeface="+mn-cs"/>
              </a:rPr>
              <a:t>CASE WHEN THEN ELSE</a:t>
            </a:r>
            <a:endParaRPr lang="en-US" sz="1800" dirty="0">
              <a:solidFill>
                <a:schemeClr val="tx1"/>
              </a:solidFill>
              <a:latin typeface="+mj-lt"/>
              <a:cs typeface="+mn-cs"/>
            </a:endParaRPr>
          </a:p>
          <a:p>
            <a:pPr marL="291388" indent="-291388" defTabSz="932597"/>
            <a:r>
              <a:rPr lang="en-US" sz="1800" dirty="0">
                <a:solidFill>
                  <a:schemeClr val="tx1"/>
                </a:solidFill>
                <a:latin typeface="+mj-lt"/>
                <a:cs typeface="+mn-cs"/>
              </a:rPr>
              <a:t>INNER/LEFT OUTER JOIN</a:t>
            </a:r>
          </a:p>
          <a:p>
            <a:pPr marL="291388" indent="-291388" defTabSz="932597"/>
            <a:r>
              <a:rPr lang="en-US" sz="1800" dirty="0">
                <a:solidFill>
                  <a:schemeClr val="tx1"/>
                </a:solidFill>
                <a:latin typeface="+mj-lt"/>
                <a:cs typeface="+mn-cs"/>
              </a:rPr>
              <a:t>UNION</a:t>
            </a:r>
          </a:p>
          <a:p>
            <a:pPr marL="291388" indent="-291388" defTabSz="932597"/>
            <a:r>
              <a:rPr lang="en-US" sz="1800" dirty="0">
                <a:solidFill>
                  <a:schemeClr val="tx1"/>
                </a:solidFill>
                <a:latin typeface="+mj-lt"/>
                <a:cs typeface="+mn-cs"/>
              </a:rPr>
              <a:t>CROSS/OUTER APPLY</a:t>
            </a:r>
          </a:p>
          <a:p>
            <a:pPr marL="291388" indent="-291388" defTabSz="932597"/>
            <a:r>
              <a:rPr lang="en-US" sz="1800" dirty="0">
                <a:solidFill>
                  <a:schemeClr val="tx1"/>
                </a:solidFill>
                <a:latin typeface="+mj-lt"/>
                <a:cs typeface="+mn-cs"/>
              </a:rPr>
              <a:t>CAST</a:t>
            </a:r>
          </a:p>
          <a:p>
            <a:pPr marL="291388" indent="-291388" defTabSz="932597"/>
            <a:r>
              <a:rPr lang="en-US" sz="1800" dirty="0">
                <a:solidFill>
                  <a:schemeClr val="tx1"/>
                </a:solidFill>
                <a:latin typeface="+mj-lt"/>
                <a:cs typeface="+mn-cs"/>
              </a:rPr>
              <a:t>INTO</a:t>
            </a:r>
          </a:p>
          <a:p>
            <a:pPr marL="291388" indent="-291388" defTabSz="932597"/>
            <a:r>
              <a:rPr lang="en-US" sz="1800" dirty="0">
                <a:solidFill>
                  <a:schemeClr val="tx1"/>
                </a:solidFill>
                <a:latin typeface="+mj-lt"/>
                <a:cs typeface="+mn-cs"/>
              </a:rPr>
              <a:t>ORDER BY ASC, DSC</a:t>
            </a:r>
          </a:p>
        </p:txBody>
      </p:sp>
      <p:sp>
        <p:nvSpPr>
          <p:cNvPr id="3" name="Title 2"/>
          <p:cNvSpPr>
            <a:spLocks noGrp="1"/>
          </p:cNvSpPr>
          <p:nvPr>
            <p:ph type="title"/>
          </p:nvPr>
        </p:nvSpPr>
        <p:spPr>
          <a:xfrm>
            <a:off x="558601" y="295274"/>
            <a:ext cx="11889564" cy="917575"/>
          </a:xfrm>
        </p:spPr>
        <p:txBody>
          <a:bodyPr/>
          <a:lstStyle/>
          <a:p>
            <a:r>
              <a:rPr lang="en-US" dirty="0" smtClean="0">
                <a:solidFill>
                  <a:schemeClr val="tx1"/>
                </a:solidFill>
              </a:rPr>
              <a:t>SAQL – Language &amp; Library</a:t>
            </a:r>
            <a:endParaRPr lang="en-US" dirty="0">
              <a:solidFill>
                <a:schemeClr val="tx1"/>
              </a:solidFill>
            </a:endParaRPr>
          </a:p>
        </p:txBody>
      </p:sp>
      <p:sp>
        <p:nvSpPr>
          <p:cNvPr id="5" name="TextBox 4"/>
          <p:cNvSpPr txBox="1"/>
          <p:nvPr/>
        </p:nvSpPr>
        <p:spPr>
          <a:xfrm>
            <a:off x="569516" y="5530426"/>
            <a:ext cx="2206245" cy="1207703"/>
          </a:xfrm>
          <a:prstGeom prst="rect">
            <a:avLst/>
          </a:prstGeom>
          <a:noFill/>
        </p:spPr>
        <p:txBody>
          <a:bodyPr wrap="none" lIns="0" tIns="0" rIns="0" bIns="0" rtlCol="0">
            <a:spAutoFit/>
          </a:bodyPr>
          <a:lstStyle/>
          <a:p>
            <a:r>
              <a:rPr lang="en-US" sz="2448" b="1" spc="-72" dirty="0">
                <a:solidFill>
                  <a:srgbClr val="FFFFFF"/>
                </a:solidFill>
                <a:latin typeface="Segoe UI Light"/>
              </a:rPr>
              <a:t>Scaling Extensions</a:t>
            </a:r>
          </a:p>
          <a:p>
            <a:pPr marL="291388" indent="-291388">
              <a:buFont typeface="Arial" panose="020B0604020202020204" pitchFamily="34" charset="0"/>
              <a:buChar char="•"/>
            </a:pPr>
            <a:r>
              <a:rPr lang="en-US" dirty="0">
                <a:solidFill>
                  <a:srgbClr val="FFFFFF"/>
                </a:solidFill>
                <a:latin typeface="Segoe UI Light"/>
              </a:rPr>
              <a:t>WITH</a:t>
            </a:r>
          </a:p>
          <a:p>
            <a:pPr marL="291388" indent="-291388">
              <a:buFont typeface="Arial" panose="020B0604020202020204" pitchFamily="34" charset="0"/>
              <a:buChar char="•"/>
            </a:pPr>
            <a:r>
              <a:rPr lang="en-US" dirty="0">
                <a:solidFill>
                  <a:srgbClr val="FFFFFF"/>
                </a:solidFill>
                <a:latin typeface="Segoe UI Light"/>
              </a:rPr>
              <a:t>PARTITION B</a:t>
            </a:r>
            <a:r>
              <a:rPr lang="en-US" spc="-72" dirty="0">
                <a:solidFill>
                  <a:srgbClr val="FFFFFF"/>
                </a:solidFill>
                <a:latin typeface="Segoe UI Light"/>
              </a:rPr>
              <a:t>Y</a:t>
            </a:r>
          </a:p>
          <a:p>
            <a:pPr marL="291388" indent="-291388">
              <a:buFont typeface="Arial" panose="020B0604020202020204" pitchFamily="34" charset="0"/>
              <a:buChar char="•"/>
            </a:pPr>
            <a:r>
              <a:rPr lang="en-US" dirty="0">
                <a:solidFill>
                  <a:srgbClr val="FFFFFF"/>
                </a:solidFill>
                <a:latin typeface="Segoe UI Light"/>
              </a:rPr>
              <a:t>OVER</a:t>
            </a:r>
          </a:p>
        </p:txBody>
      </p:sp>
      <p:sp>
        <p:nvSpPr>
          <p:cNvPr id="6" name="TextBox 5"/>
          <p:cNvSpPr txBox="1"/>
          <p:nvPr/>
        </p:nvSpPr>
        <p:spPr>
          <a:xfrm>
            <a:off x="4128253" y="1305595"/>
            <a:ext cx="3052952" cy="2592697"/>
          </a:xfrm>
          <a:prstGeom prst="rect">
            <a:avLst/>
          </a:prstGeom>
          <a:noFill/>
        </p:spPr>
        <p:txBody>
          <a:bodyPr wrap="none" lIns="0" tIns="0" rIns="0" bIns="0" rtlCol="0">
            <a:spAutoFit/>
          </a:bodyPr>
          <a:lstStyle/>
          <a:p>
            <a:r>
              <a:rPr lang="en-US" sz="2448" b="1" spc="-72" dirty="0">
                <a:solidFill>
                  <a:srgbClr val="FFFFFF"/>
                </a:solidFill>
                <a:latin typeface="Segoe UI Light"/>
              </a:rPr>
              <a:t>Date and Time Functions</a:t>
            </a:r>
          </a:p>
          <a:p>
            <a:pPr marL="291388" indent="-291388">
              <a:buFont typeface="Arial" panose="020B0604020202020204" pitchFamily="34" charset="0"/>
              <a:buChar char="•"/>
            </a:pPr>
            <a:r>
              <a:rPr lang="en-US" dirty="0" err="1">
                <a:solidFill>
                  <a:srgbClr val="FFFFFF"/>
                </a:solidFill>
                <a:latin typeface="Segoe UI Light"/>
              </a:rPr>
              <a:t>DateName</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DatePart</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Day</a:t>
            </a:r>
          </a:p>
          <a:p>
            <a:pPr marL="291388" indent="-291388">
              <a:buFont typeface="Arial" panose="020B0604020202020204" pitchFamily="34" charset="0"/>
              <a:buChar char="•"/>
            </a:pPr>
            <a:r>
              <a:rPr lang="en-US" dirty="0">
                <a:solidFill>
                  <a:srgbClr val="FFFFFF"/>
                </a:solidFill>
                <a:latin typeface="Segoe UI Light"/>
              </a:rPr>
              <a:t>Month</a:t>
            </a:r>
          </a:p>
          <a:p>
            <a:pPr marL="291388" indent="-291388">
              <a:buFont typeface="Arial" panose="020B0604020202020204" pitchFamily="34" charset="0"/>
              <a:buChar char="•"/>
            </a:pPr>
            <a:r>
              <a:rPr lang="en-US" dirty="0">
                <a:solidFill>
                  <a:srgbClr val="FFFFFF"/>
                </a:solidFill>
                <a:latin typeface="Segoe UI Light"/>
              </a:rPr>
              <a:t>Year</a:t>
            </a:r>
          </a:p>
          <a:p>
            <a:pPr marL="291388" indent="-291388">
              <a:buFont typeface="Arial" panose="020B0604020202020204" pitchFamily="34" charset="0"/>
              <a:buChar char="•"/>
            </a:pPr>
            <a:r>
              <a:rPr lang="en-US" dirty="0" err="1">
                <a:solidFill>
                  <a:srgbClr val="FFFFFF"/>
                </a:solidFill>
                <a:latin typeface="Segoe UI Light"/>
              </a:rPr>
              <a:t>DateTimeFromParts</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DateDiff</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DateAdd</a:t>
            </a:r>
            <a:endParaRPr lang="en-US" dirty="0">
              <a:solidFill>
                <a:srgbClr val="FFFFFF"/>
              </a:solidFill>
              <a:latin typeface="Segoe UI Light"/>
            </a:endParaRPr>
          </a:p>
        </p:txBody>
      </p:sp>
      <p:sp>
        <p:nvSpPr>
          <p:cNvPr id="7" name="TextBox 6"/>
          <p:cNvSpPr txBox="1"/>
          <p:nvPr/>
        </p:nvSpPr>
        <p:spPr>
          <a:xfrm>
            <a:off x="4128254" y="5538822"/>
            <a:ext cx="2752035" cy="1207703"/>
          </a:xfrm>
          <a:prstGeom prst="rect">
            <a:avLst/>
          </a:prstGeom>
          <a:noFill/>
        </p:spPr>
        <p:txBody>
          <a:bodyPr wrap="none" lIns="0" tIns="0" rIns="0" bIns="0" rtlCol="0">
            <a:spAutoFit/>
          </a:bodyPr>
          <a:lstStyle/>
          <a:p>
            <a:r>
              <a:rPr lang="en-US" sz="2448" b="1" spc="-72" dirty="0">
                <a:solidFill>
                  <a:srgbClr val="FFFFFF"/>
                </a:solidFill>
                <a:latin typeface="Segoe UI Light"/>
              </a:rPr>
              <a:t>Windowing Extensions</a:t>
            </a:r>
          </a:p>
          <a:p>
            <a:pPr marL="291388" indent="-291388">
              <a:buFont typeface="Arial" panose="020B0604020202020204" pitchFamily="34" charset="0"/>
              <a:buChar char="•"/>
            </a:pPr>
            <a:r>
              <a:rPr lang="en-US" dirty="0" err="1">
                <a:solidFill>
                  <a:srgbClr val="FFFFFF"/>
                </a:solidFill>
                <a:latin typeface="Segoe UI Light"/>
              </a:rPr>
              <a:t>TumblingWindow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HoppingWindow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SlidingWindow</a:t>
            </a:r>
            <a:endParaRPr lang="en-US" dirty="0">
              <a:solidFill>
                <a:srgbClr val="FFFFFF"/>
              </a:solidFill>
              <a:latin typeface="Segoe UI Light"/>
            </a:endParaRPr>
          </a:p>
        </p:txBody>
      </p:sp>
      <p:sp>
        <p:nvSpPr>
          <p:cNvPr id="8" name="TextBox 7"/>
          <p:cNvSpPr txBox="1"/>
          <p:nvPr/>
        </p:nvSpPr>
        <p:spPr>
          <a:xfrm>
            <a:off x="8602492" y="1307521"/>
            <a:ext cx="2546595" cy="2869696"/>
          </a:xfrm>
          <a:prstGeom prst="rect">
            <a:avLst/>
          </a:prstGeom>
          <a:noFill/>
        </p:spPr>
        <p:txBody>
          <a:bodyPr wrap="none" lIns="0" tIns="0" rIns="0" bIns="0" rtlCol="0">
            <a:spAutoFit/>
          </a:bodyPr>
          <a:lstStyle/>
          <a:p>
            <a:r>
              <a:rPr lang="en-US" sz="2448" b="1" spc="-72" dirty="0">
                <a:solidFill>
                  <a:srgbClr val="FFFFFF"/>
                </a:solidFill>
                <a:latin typeface="Segoe UI Light"/>
              </a:rPr>
              <a:t>Aggregate Functions</a:t>
            </a:r>
          </a:p>
          <a:p>
            <a:pPr marL="291388" indent="-291388">
              <a:buFont typeface="Arial" panose="020B0604020202020204" pitchFamily="34" charset="0"/>
              <a:buChar char="•"/>
            </a:pPr>
            <a:r>
              <a:rPr lang="en-US" dirty="0">
                <a:solidFill>
                  <a:srgbClr val="FFFFFF"/>
                </a:solidFill>
                <a:latin typeface="Segoe UI Light"/>
              </a:rPr>
              <a:t>Sum</a:t>
            </a:r>
          </a:p>
          <a:p>
            <a:pPr marL="291388" indent="-291388">
              <a:buFont typeface="Arial" panose="020B0604020202020204" pitchFamily="34" charset="0"/>
              <a:buChar char="•"/>
            </a:pPr>
            <a:r>
              <a:rPr lang="en-US" dirty="0">
                <a:solidFill>
                  <a:srgbClr val="FFFFFF"/>
                </a:solidFill>
                <a:latin typeface="Segoe UI Light"/>
              </a:rPr>
              <a:t>Count</a:t>
            </a:r>
          </a:p>
          <a:p>
            <a:pPr marL="291388" indent="-291388">
              <a:buFont typeface="Arial" panose="020B0604020202020204" pitchFamily="34" charset="0"/>
              <a:buChar char="•"/>
            </a:pPr>
            <a:r>
              <a:rPr lang="en-US" dirty="0" err="1">
                <a:solidFill>
                  <a:srgbClr val="FFFFFF"/>
                </a:solidFill>
                <a:latin typeface="Segoe UI Light"/>
              </a:rPr>
              <a:t>Avg</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Min</a:t>
            </a:r>
          </a:p>
          <a:p>
            <a:pPr marL="291388" indent="-291388">
              <a:buFont typeface="Arial" panose="020B0604020202020204" pitchFamily="34" charset="0"/>
              <a:buChar char="•"/>
            </a:pPr>
            <a:r>
              <a:rPr lang="en-US" dirty="0">
                <a:solidFill>
                  <a:srgbClr val="FFFFFF"/>
                </a:solidFill>
                <a:latin typeface="Segoe UI Light"/>
              </a:rPr>
              <a:t>Max</a:t>
            </a:r>
          </a:p>
          <a:p>
            <a:pPr marL="291388" indent="-291388">
              <a:buFont typeface="Arial" panose="020B0604020202020204" pitchFamily="34" charset="0"/>
              <a:buChar char="•"/>
            </a:pPr>
            <a:r>
              <a:rPr lang="en-US" dirty="0" err="1">
                <a:solidFill>
                  <a:srgbClr val="FFFFFF"/>
                </a:solidFill>
                <a:latin typeface="Segoe UI Light"/>
              </a:rPr>
              <a:t>StDev</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StDevP</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VarP</a:t>
            </a:r>
            <a:endParaRPr lang="en-US" dirty="0">
              <a:solidFill>
                <a:srgbClr val="FFFFFF"/>
              </a:solidFill>
              <a:latin typeface="Segoe UI Light"/>
            </a:endParaRPr>
          </a:p>
        </p:txBody>
      </p:sp>
      <p:sp>
        <p:nvSpPr>
          <p:cNvPr id="9" name="TextBox 8"/>
          <p:cNvSpPr txBox="1"/>
          <p:nvPr/>
        </p:nvSpPr>
        <p:spPr>
          <a:xfrm>
            <a:off x="8602492" y="4471786"/>
            <a:ext cx="1945789" cy="1761701"/>
          </a:xfrm>
          <a:prstGeom prst="rect">
            <a:avLst/>
          </a:prstGeom>
          <a:noFill/>
        </p:spPr>
        <p:txBody>
          <a:bodyPr wrap="none" lIns="0" tIns="0" rIns="0" bIns="0" rtlCol="0">
            <a:spAutoFit/>
          </a:bodyPr>
          <a:lstStyle/>
          <a:p>
            <a:r>
              <a:rPr lang="en-US" sz="2448" b="1" spc="-72" dirty="0">
                <a:solidFill>
                  <a:srgbClr val="FFFFFF"/>
                </a:solidFill>
                <a:latin typeface="Segoe UI Light"/>
              </a:rPr>
              <a:t>String Functions</a:t>
            </a:r>
          </a:p>
          <a:p>
            <a:pPr marL="342834" indent="-342834">
              <a:buFont typeface="Arial" panose="020B0604020202020204" pitchFamily="34" charset="0"/>
              <a:buChar char="•"/>
            </a:pPr>
            <a:r>
              <a:rPr lang="en-US" dirty="0">
                <a:solidFill>
                  <a:srgbClr val="FFFFFF"/>
                </a:solidFill>
                <a:latin typeface="Segoe UI Light"/>
              </a:rPr>
              <a:t>Len</a:t>
            </a:r>
          </a:p>
          <a:p>
            <a:pPr marL="342834" indent="-342834">
              <a:buFont typeface="Arial" panose="020B0604020202020204" pitchFamily="34" charset="0"/>
              <a:buChar char="•"/>
            </a:pPr>
            <a:r>
              <a:rPr lang="en-US" dirty="0" err="1">
                <a:solidFill>
                  <a:srgbClr val="FFFFFF"/>
                </a:solidFill>
                <a:latin typeface="Segoe UI Light"/>
              </a:rPr>
              <a:t>Concat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CharIndex</a:t>
            </a:r>
            <a:endParaRPr lang="en-US" dirty="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Substring</a:t>
            </a:r>
          </a:p>
          <a:p>
            <a:pPr marL="342834" indent="-342834">
              <a:buFont typeface="Arial" panose="020B0604020202020204" pitchFamily="34" charset="0"/>
              <a:buChar char="•"/>
            </a:pPr>
            <a:r>
              <a:rPr lang="en-US" dirty="0" err="1">
                <a:solidFill>
                  <a:srgbClr val="FFFFFF"/>
                </a:solidFill>
                <a:latin typeface="Segoe UI Light"/>
              </a:rPr>
              <a:t>PatIndex</a:t>
            </a:r>
            <a:endParaRPr lang="en-US" dirty="0">
              <a:solidFill>
                <a:srgbClr val="FFFFFF"/>
              </a:solidFill>
              <a:latin typeface="Segoe UI Light"/>
            </a:endParaRPr>
          </a:p>
        </p:txBody>
      </p:sp>
      <p:sp>
        <p:nvSpPr>
          <p:cNvPr id="10" name="TextBox 9"/>
          <p:cNvSpPr txBox="1"/>
          <p:nvPr/>
        </p:nvSpPr>
        <p:spPr>
          <a:xfrm>
            <a:off x="4125889" y="4259262"/>
            <a:ext cx="2370072" cy="936218"/>
          </a:xfrm>
          <a:prstGeom prst="rect">
            <a:avLst/>
          </a:prstGeom>
          <a:noFill/>
        </p:spPr>
        <p:txBody>
          <a:bodyPr wrap="none" lIns="0" tIns="0" rIns="0" bIns="0" rtlCol="0">
            <a:spAutoFit/>
          </a:bodyPr>
          <a:lstStyle/>
          <a:p>
            <a:r>
              <a:rPr lang="en-US" sz="2448" b="1" spc="-72" dirty="0" smtClean="0">
                <a:solidFill>
                  <a:srgbClr val="FFFFFF"/>
                </a:solidFill>
                <a:latin typeface="Segoe UI Light"/>
              </a:rPr>
              <a:t>Temporal Functions</a:t>
            </a:r>
            <a:endParaRPr lang="en-US" sz="1836" spc="-72" dirty="0" smtClean="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Lag</a:t>
            </a:r>
            <a:r>
              <a:rPr lang="en-US" sz="1836" spc="-72" dirty="0" smtClean="0">
                <a:solidFill>
                  <a:srgbClr val="FFFFFF"/>
                </a:solidFill>
                <a:latin typeface="Segoe UI Light"/>
              </a:rPr>
              <a:t>, </a:t>
            </a:r>
            <a:r>
              <a:rPr lang="en-US" dirty="0" err="1">
                <a:solidFill>
                  <a:srgbClr val="FFFFFF"/>
                </a:solidFill>
                <a:latin typeface="Segoe UI Light"/>
              </a:rPr>
              <a:t>IsFirst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CollectTop</a:t>
            </a:r>
            <a:endParaRPr lang="en-US" dirty="0">
              <a:solidFill>
                <a:srgbClr val="FFFFFF"/>
              </a:solidFill>
              <a:latin typeface="Segoe UI Light"/>
            </a:endParaRPr>
          </a:p>
        </p:txBody>
      </p:sp>
    </p:spTree>
    <p:extLst>
      <p:ext uri="{BB962C8B-B14F-4D97-AF65-F5344CB8AC3E}">
        <p14:creationId xmlns:p14="http://schemas.microsoft.com/office/powerpoint/2010/main" val="208517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655637" y="1236493"/>
            <a:ext cx="11582400" cy="5134465"/>
          </a:xfrm>
          <a:prstGeom prst="rect">
            <a:avLst/>
          </a:prstGeom>
        </p:spPr>
        <p:txBody>
          <a:bodyPr anchor="ctr"/>
          <a:lstStyle>
            <a:lvl1pPr marL="0" indent="0" algn="l" defTabSz="914400" rtl="0" eaLnBrk="1" latinLnBrk="0" hangingPunct="1">
              <a:spcBef>
                <a:spcPct val="20000"/>
              </a:spcBef>
              <a:buFont typeface="Arial"/>
              <a:buNone/>
              <a:defRPr sz="2400" kern="1200">
                <a:solidFill>
                  <a:schemeClr val="tx1"/>
                </a:solidFill>
                <a:latin typeface="+mn-lt"/>
                <a:ea typeface="+mn-ea"/>
                <a:cs typeface="+mn-cs"/>
              </a:defRPr>
            </a:lvl1pPr>
            <a:lvl2pPr marL="342900" indent="-342900" algn="l" defTabSz="914400" rtl="0" eaLnBrk="1" latinLnBrk="0" hangingPunct="1">
              <a:spcBef>
                <a:spcPct val="20000"/>
              </a:spcBef>
              <a:buClr>
                <a:schemeClr val="accent4"/>
              </a:buClr>
              <a:buFont typeface="Arial"/>
              <a:buChar char="•"/>
              <a:defRPr lang="en-US" sz="2000" kern="1200" dirty="0" smtClean="0">
                <a:solidFill>
                  <a:schemeClr val="tx1"/>
                </a:solidFill>
                <a:latin typeface="Century Gothic"/>
                <a:ea typeface="+mn-ea"/>
                <a:cs typeface="+mn-cs"/>
              </a:defRPr>
            </a:lvl2pPr>
            <a:lvl3pPr marL="638175"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3pPr>
            <a:lvl4pPr marL="922338"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4pPr>
            <a:lvl5pPr marL="1189038" indent="-342900" algn="l" defTabSz="914400" rtl="0" eaLnBrk="1" latinLnBrk="0" hangingPunct="1">
              <a:spcBef>
                <a:spcPct val="20000"/>
              </a:spcBef>
              <a:buClr>
                <a:schemeClr val="accent4"/>
              </a:buClr>
              <a:buFont typeface="Arial"/>
              <a:buChar char="•"/>
              <a:defRPr lang="en-US" sz="1800" kern="1200" dirty="0">
                <a:solidFill>
                  <a:schemeClr val="tx1"/>
                </a:solidFill>
                <a:latin typeface="Century Gothic"/>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BAD80A">
                    <a:lumMod val="75000"/>
                  </a:srgbClr>
                </a:solidFill>
              </a:rPr>
              <a:t>Daily Azure Stream Analytics cost for 1 MB/sec of average processing</a:t>
            </a:r>
          </a:p>
          <a:p>
            <a:endParaRPr lang="en-US" sz="1496" dirty="0">
              <a:solidFill>
                <a:srgbClr val="404040"/>
              </a:solidFill>
            </a:endParaRPr>
          </a:p>
          <a:p>
            <a:r>
              <a:rPr lang="en-US" b="1" u="sng" dirty="0">
                <a:solidFill>
                  <a:srgbClr val="FFFFFF"/>
                </a:solidFill>
              </a:rPr>
              <a:t>Volume of Data Processed Cost -</a:t>
            </a:r>
            <a:endParaRPr lang="en-US" b="1" dirty="0">
              <a:solidFill>
                <a:srgbClr val="FFFFFF"/>
              </a:solidFill>
            </a:endParaRPr>
          </a:p>
          <a:p>
            <a:r>
              <a:rPr lang="en-US" sz="2000" dirty="0">
                <a:solidFill>
                  <a:srgbClr val="FFFFFF"/>
                </a:solidFill>
              </a:rPr>
              <a:t>$</a:t>
            </a:r>
            <a:r>
              <a:rPr lang="en-US" sz="2000" dirty="0" smtClean="0">
                <a:solidFill>
                  <a:srgbClr val="FFFFFF"/>
                </a:solidFill>
              </a:rPr>
              <a:t>0.001 </a:t>
            </a:r>
            <a:r>
              <a:rPr lang="en-US" sz="2000" dirty="0">
                <a:solidFill>
                  <a:srgbClr val="FFFFFF"/>
                </a:solidFill>
              </a:rPr>
              <a:t>/GB * 84.375 GB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0.08  </a:t>
            </a:r>
            <a:r>
              <a:rPr lang="en-US" sz="2000" b="1" i="1" dirty="0" smtClean="0">
                <a:solidFill>
                  <a:srgbClr val="FFFFFF"/>
                </a:solidFill>
              </a:rPr>
              <a:t>per </a:t>
            </a:r>
            <a:r>
              <a:rPr lang="en-US" sz="2000" b="1" i="1" dirty="0">
                <a:solidFill>
                  <a:srgbClr val="FFFFFF"/>
                </a:solidFill>
              </a:rPr>
              <a:t>day</a:t>
            </a:r>
            <a:r>
              <a:rPr lang="en-US" sz="2000" i="1" dirty="0">
                <a:solidFill>
                  <a:srgbClr val="FFFFFF"/>
                </a:solidFill>
              </a:rPr>
              <a:t>, streaming max 1 MB/s non-stop</a:t>
            </a:r>
            <a:endParaRPr lang="en-US" sz="2000" dirty="0">
              <a:solidFill>
                <a:srgbClr val="FFFFFF"/>
              </a:solidFill>
            </a:endParaRPr>
          </a:p>
          <a:p>
            <a:endParaRPr lang="en-US" dirty="0">
              <a:solidFill>
                <a:srgbClr val="FFFFFF"/>
              </a:solidFill>
            </a:endParaRPr>
          </a:p>
          <a:p>
            <a:r>
              <a:rPr lang="en-US" b="1" u="sng" dirty="0">
                <a:solidFill>
                  <a:srgbClr val="FFFFFF"/>
                </a:solidFill>
              </a:rPr>
              <a:t>Streaming Unit Cost -</a:t>
            </a:r>
            <a:endParaRPr lang="en-US" b="1" dirty="0">
              <a:solidFill>
                <a:srgbClr val="FFFFFF"/>
              </a:solidFill>
            </a:endParaRPr>
          </a:p>
          <a:p>
            <a:r>
              <a:rPr lang="en-US" sz="2000" dirty="0">
                <a:solidFill>
                  <a:srgbClr val="FFFFFF"/>
                </a:solidFill>
              </a:rPr>
              <a:t>$.</a:t>
            </a:r>
            <a:r>
              <a:rPr lang="en-US" sz="2000" dirty="0" smtClean="0">
                <a:solidFill>
                  <a:srgbClr val="FFFFFF"/>
                </a:solidFill>
              </a:rPr>
              <a:t>031 </a:t>
            </a:r>
            <a:r>
              <a:rPr lang="en-US" sz="2000" dirty="0">
                <a:solidFill>
                  <a:srgbClr val="FFFFFF"/>
                </a:solidFill>
              </a:rPr>
              <a:t>/</a:t>
            </a:r>
            <a:r>
              <a:rPr lang="en-US" sz="2000" dirty="0" err="1">
                <a:solidFill>
                  <a:srgbClr val="FFFFFF"/>
                </a:solidFill>
              </a:rPr>
              <a:t>hr</a:t>
            </a:r>
            <a:r>
              <a:rPr lang="en-US" sz="2000" dirty="0">
                <a:solidFill>
                  <a:srgbClr val="FFFFFF"/>
                </a:solidFill>
              </a:rPr>
              <a:t> * 24 </a:t>
            </a:r>
            <a:r>
              <a:rPr lang="en-US" sz="2000" dirty="0" err="1">
                <a:solidFill>
                  <a:srgbClr val="FFFFFF"/>
                </a:solidFill>
              </a:rPr>
              <a:t>hrs</a:t>
            </a:r>
            <a:r>
              <a:rPr lang="en-US" sz="2000" dirty="0">
                <a:solidFill>
                  <a:srgbClr val="FFFFFF"/>
                </a:solidFill>
              </a:rPr>
              <a:t>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0.74  </a:t>
            </a:r>
            <a:r>
              <a:rPr lang="en-US" sz="2000" b="1" i="1" dirty="0">
                <a:solidFill>
                  <a:srgbClr val="FFFFFF"/>
                </a:solidFill>
              </a:rPr>
              <a:t>per day</a:t>
            </a:r>
            <a:r>
              <a:rPr lang="en-US" sz="2000" i="1" dirty="0">
                <a:solidFill>
                  <a:srgbClr val="FFFFFF"/>
                </a:solidFill>
              </a:rPr>
              <a:t>,</a:t>
            </a:r>
            <a:r>
              <a:rPr lang="en-US" sz="2000" dirty="0">
                <a:solidFill>
                  <a:srgbClr val="FFFFFF"/>
                </a:solidFill>
              </a:rPr>
              <a:t> </a:t>
            </a:r>
            <a:r>
              <a:rPr lang="en-US" sz="2000" i="1" dirty="0">
                <a:solidFill>
                  <a:srgbClr val="FFFFFF"/>
                </a:solidFill>
              </a:rPr>
              <a:t>for 1 MB/sec max. throughput</a:t>
            </a:r>
          </a:p>
          <a:p>
            <a:endParaRPr lang="en-US" sz="2000" dirty="0">
              <a:solidFill>
                <a:srgbClr val="FFFFFF"/>
              </a:solidFill>
            </a:endParaRPr>
          </a:p>
          <a:p>
            <a:r>
              <a:rPr lang="en-US" b="1" u="sng" dirty="0">
                <a:solidFill>
                  <a:srgbClr val="FFFFFF"/>
                </a:solidFill>
              </a:rPr>
              <a:t>Total cost -</a:t>
            </a:r>
            <a:endParaRPr lang="en-US" b="1" dirty="0">
              <a:solidFill>
                <a:srgbClr val="FFFFFF"/>
              </a:solidFill>
            </a:endParaRPr>
          </a:p>
          <a:p>
            <a:r>
              <a:rPr lang="en-US" sz="2000" dirty="0">
                <a:solidFill>
                  <a:srgbClr val="FFFFFF"/>
                </a:solidFill>
              </a:rPr>
              <a:t>$</a:t>
            </a:r>
            <a:r>
              <a:rPr lang="en-US" sz="2000" dirty="0" smtClean="0">
                <a:solidFill>
                  <a:srgbClr val="FFFFFF"/>
                </a:solidFill>
              </a:rPr>
              <a:t>0.74 </a:t>
            </a:r>
            <a:r>
              <a:rPr lang="en-US" sz="2000" dirty="0">
                <a:solidFill>
                  <a:srgbClr val="FFFFFF"/>
                </a:solidFill>
              </a:rPr>
              <a:t>+ $</a:t>
            </a:r>
            <a:r>
              <a:rPr lang="en-US" sz="2000" dirty="0" smtClean="0">
                <a:solidFill>
                  <a:srgbClr val="FFFFFF"/>
                </a:solidFill>
              </a:rPr>
              <a:t>0.08  =  </a:t>
            </a:r>
            <a:r>
              <a:rPr lang="en-US" sz="2000" b="1" dirty="0">
                <a:solidFill>
                  <a:srgbClr val="FFFFFF"/>
                </a:solidFill>
              </a:rPr>
              <a:t>$</a:t>
            </a:r>
            <a:r>
              <a:rPr lang="en-US" sz="2000" b="1" dirty="0" smtClean="0">
                <a:solidFill>
                  <a:srgbClr val="FFFFFF"/>
                </a:solidFill>
              </a:rPr>
              <a:t>0.82  </a:t>
            </a:r>
            <a:r>
              <a:rPr lang="en-US" sz="2000" b="1" i="1" dirty="0">
                <a:solidFill>
                  <a:srgbClr val="FFFFFF"/>
                </a:solidFill>
              </a:rPr>
              <a:t>per day</a:t>
            </a:r>
            <a:r>
              <a:rPr lang="en-US" sz="2000" dirty="0">
                <a:solidFill>
                  <a:srgbClr val="FFFFFF"/>
                </a:solidFill>
              </a:rPr>
              <a:t>      -or-     </a:t>
            </a:r>
            <a:r>
              <a:rPr lang="en-US" sz="2000" dirty="0" smtClean="0">
                <a:solidFill>
                  <a:srgbClr val="FFFFFF"/>
                </a:solidFill>
              </a:rPr>
              <a:t>~ </a:t>
            </a:r>
            <a:r>
              <a:rPr lang="en-US" b="1" u="sng" dirty="0" smtClean="0">
                <a:solidFill>
                  <a:srgbClr val="FFFFFF"/>
                </a:solidFill>
              </a:rPr>
              <a:t>$25 </a:t>
            </a:r>
            <a:r>
              <a:rPr lang="en-US" b="1" u="sng" dirty="0">
                <a:solidFill>
                  <a:srgbClr val="FFFFFF"/>
                </a:solidFill>
              </a:rPr>
              <a:t>per month</a:t>
            </a:r>
          </a:p>
        </p:txBody>
      </p:sp>
      <p:sp>
        <p:nvSpPr>
          <p:cNvPr id="2" name="Title 1"/>
          <p:cNvSpPr>
            <a:spLocks noGrp="1"/>
          </p:cNvSpPr>
          <p:nvPr>
            <p:ph type="title"/>
          </p:nvPr>
        </p:nvSpPr>
        <p:spPr>
          <a:xfrm>
            <a:off x="198437" y="220662"/>
            <a:ext cx="11889564" cy="1373187"/>
          </a:xfrm>
        </p:spPr>
        <p:txBody>
          <a:bodyPr/>
          <a:lstStyle/>
          <a:p>
            <a:r>
              <a:rPr lang="en-AU" dirty="0"/>
              <a:t> Son, your ego is writing checks your body can't cash</a:t>
            </a:r>
            <a:endParaRPr lang="en-US" dirty="0"/>
          </a:p>
        </p:txBody>
      </p:sp>
    </p:spTree>
    <p:extLst>
      <p:ext uri="{BB962C8B-B14F-4D97-AF65-F5344CB8AC3E}">
        <p14:creationId xmlns:p14="http://schemas.microsoft.com/office/powerpoint/2010/main" val="24184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Other Options: </a:t>
            </a:r>
            <a:endParaRPr lang="en-AU" dirty="0"/>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437" y="1453888"/>
            <a:ext cx="3170238" cy="4394843"/>
          </a:xfrm>
          <a:prstGeom prst="rect">
            <a:avLst/>
          </a:prstGeom>
          <a:effectLst>
            <a:outerShdw blurRad="50800" dist="38100" dir="2700000" algn="tl" rotWithShape="0">
              <a:prstClr val="black">
                <a:alpha val="40000"/>
              </a:prstClr>
            </a:outerShdw>
          </a:effectLst>
        </p:spPr>
      </p:pic>
      <p:sp>
        <p:nvSpPr>
          <p:cNvPr id="47" name="Rectangle 46"/>
          <p:cNvSpPr/>
          <p:nvPr/>
        </p:nvSpPr>
        <p:spPr>
          <a:xfrm>
            <a:off x="122237" y="6164262"/>
            <a:ext cx="6477000" cy="369332"/>
          </a:xfrm>
          <a:prstGeom prst="rect">
            <a:avLst/>
          </a:prstGeom>
        </p:spPr>
        <p:txBody>
          <a:bodyPr wrap="square">
            <a:spAutoFit/>
          </a:bodyPr>
          <a:lstStyle/>
          <a:p>
            <a:pPr lvl="1"/>
            <a:r>
              <a:rPr lang="en-US" dirty="0">
                <a:hlinkClick r:id="rId4"/>
              </a:rPr>
              <a:t>https://github.com/PaulStubbs/AzureSmartCitySimulator</a:t>
            </a:r>
            <a:endParaRPr lang="en-US" dirty="0"/>
          </a:p>
        </p:txBody>
      </p:sp>
      <p:pic>
        <p:nvPicPr>
          <p:cNvPr id="5" name="Picture 4"/>
          <p:cNvPicPr>
            <a:picLocks noChangeAspect="1"/>
          </p:cNvPicPr>
          <p:nvPr/>
        </p:nvPicPr>
        <p:blipFill>
          <a:blip r:embed="rId5"/>
          <a:stretch>
            <a:fillRect/>
          </a:stretch>
        </p:blipFill>
        <p:spPr>
          <a:xfrm>
            <a:off x="5303837" y="1477560"/>
            <a:ext cx="1828054" cy="2167652"/>
          </a:xfrm>
          <a:prstGeom prst="rect">
            <a:avLst/>
          </a:prstGeom>
        </p:spPr>
      </p:pic>
      <p:pic>
        <p:nvPicPr>
          <p:cNvPr id="9" name="Picture 8"/>
          <p:cNvPicPr>
            <a:picLocks noChangeAspect="1"/>
          </p:cNvPicPr>
          <p:nvPr/>
        </p:nvPicPr>
        <p:blipFill>
          <a:blip r:embed="rId6"/>
          <a:stretch>
            <a:fillRect/>
          </a:stretch>
        </p:blipFill>
        <p:spPr>
          <a:xfrm>
            <a:off x="7742237" y="1471698"/>
            <a:ext cx="1665129" cy="2378756"/>
          </a:xfrm>
          <a:prstGeom prst="rect">
            <a:avLst/>
          </a:prstGeom>
        </p:spPr>
      </p:pic>
      <p:pic>
        <p:nvPicPr>
          <p:cNvPr id="10" name="Picture 9"/>
          <p:cNvPicPr>
            <a:picLocks noChangeAspect="1"/>
          </p:cNvPicPr>
          <p:nvPr/>
        </p:nvPicPr>
        <p:blipFill>
          <a:blip r:embed="rId7"/>
          <a:stretch>
            <a:fillRect/>
          </a:stretch>
        </p:blipFill>
        <p:spPr>
          <a:xfrm>
            <a:off x="9772493" y="1485498"/>
            <a:ext cx="1731129" cy="2426816"/>
          </a:xfrm>
          <a:prstGeom prst="rect">
            <a:avLst/>
          </a:prstGeom>
        </p:spPr>
      </p:pic>
      <p:pic>
        <p:nvPicPr>
          <p:cNvPr id="11" name="Picture 10"/>
          <p:cNvPicPr>
            <a:picLocks noChangeAspect="1"/>
          </p:cNvPicPr>
          <p:nvPr/>
        </p:nvPicPr>
        <p:blipFill>
          <a:blip r:embed="rId8"/>
          <a:stretch>
            <a:fillRect/>
          </a:stretch>
        </p:blipFill>
        <p:spPr>
          <a:xfrm>
            <a:off x="9772493" y="4159440"/>
            <a:ext cx="1790294" cy="2545441"/>
          </a:xfrm>
          <a:prstGeom prst="rect">
            <a:avLst/>
          </a:prstGeom>
        </p:spPr>
      </p:pic>
      <p:pic>
        <p:nvPicPr>
          <p:cNvPr id="12" name="Picture 11"/>
          <p:cNvPicPr>
            <a:picLocks noChangeAspect="1"/>
          </p:cNvPicPr>
          <p:nvPr/>
        </p:nvPicPr>
        <p:blipFill>
          <a:blip r:embed="rId9"/>
          <a:stretch>
            <a:fillRect/>
          </a:stretch>
        </p:blipFill>
        <p:spPr>
          <a:xfrm>
            <a:off x="7717936" y="4142396"/>
            <a:ext cx="1800950" cy="2548514"/>
          </a:xfrm>
          <a:prstGeom prst="rect">
            <a:avLst/>
          </a:prstGeom>
        </p:spPr>
      </p:pic>
      <p:pic>
        <p:nvPicPr>
          <p:cNvPr id="13" name="Picture 12"/>
          <p:cNvPicPr>
            <a:picLocks noChangeAspect="1"/>
          </p:cNvPicPr>
          <p:nvPr/>
        </p:nvPicPr>
        <p:blipFill>
          <a:blip r:embed="rId10"/>
          <a:stretch>
            <a:fillRect/>
          </a:stretch>
        </p:blipFill>
        <p:spPr>
          <a:xfrm>
            <a:off x="5256527" y="3731899"/>
            <a:ext cx="1589086" cy="2248707"/>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2337582922"/>
              </p:ext>
            </p:extLst>
          </p:nvPr>
        </p:nvGraphicFramePr>
        <p:xfrm>
          <a:off x="4540353" y="540702"/>
          <a:ext cx="5886694" cy="365760"/>
        </p:xfrm>
        <a:graphic>
          <a:graphicData uri="http://schemas.openxmlformats.org/drawingml/2006/table">
            <a:tbl>
              <a:tblPr/>
              <a:tblGrid>
                <a:gridCol w="5886694">
                  <a:extLst>
                    <a:ext uri="{9D8B030D-6E8A-4147-A177-3AD203B41FA5}">
                      <a16:colId xmlns:a16="http://schemas.microsoft.com/office/drawing/2014/main" val="20000"/>
                    </a:ext>
                  </a:extLst>
                </a:gridCol>
              </a:tblGrid>
              <a:tr h="0">
                <a:tc>
                  <a:txBody>
                    <a:bodyPr/>
                    <a:lstStyle/>
                    <a:p>
                      <a:pPr fontAlgn="t"/>
                      <a:r>
                        <a:rPr lang="en-AU" dirty="0" smtClean="0">
                          <a:effectLst/>
                        </a:rPr>
                        <a:t>Aka You </a:t>
                      </a:r>
                      <a:r>
                        <a:rPr lang="en-AU" dirty="0">
                          <a:effectLst/>
                        </a:rPr>
                        <a:t>don't own these planes son the tax payers do.</a:t>
                      </a:r>
                    </a:p>
                  </a:txBody>
                  <a:tcPr marL="190500">
                    <a:lnL>
                      <a:noFill/>
                    </a:lnL>
                    <a:lnR>
                      <a:noFill/>
                    </a:lnR>
                    <a:lnT>
                      <a:noFill/>
                    </a:lnT>
                    <a:lnB>
                      <a:noFill/>
                    </a:lnB>
                    <a:solidFill>
                      <a:srgbClr val="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1572244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295730"/>
            <a:ext cx="11887878" cy="917444"/>
          </a:xfrm>
        </p:spPr>
        <p:txBody>
          <a:bodyPr/>
          <a:lstStyle/>
          <a:p>
            <a:pPr lvl="0"/>
            <a:r>
              <a:rPr lang="en-US" strike="sngStrike" dirty="0" smtClean="0">
                <a:solidFill>
                  <a:srgbClr val="FF0000"/>
                </a:solidFill>
              </a:rPr>
              <a:t>Coming Soon</a:t>
            </a:r>
            <a:r>
              <a:rPr lang="en-US" dirty="0" smtClean="0">
                <a:gradFill>
                  <a:gsLst>
                    <a:gs pos="1250">
                      <a:srgbClr val="404040"/>
                    </a:gs>
                    <a:gs pos="100000">
                      <a:srgbClr val="404040"/>
                    </a:gs>
                  </a:gsLst>
                  <a:lin ang="5400000" scaled="0"/>
                </a:gradFill>
              </a:rPr>
              <a:t>: Azure </a:t>
            </a:r>
            <a:r>
              <a:rPr lang="en-US" dirty="0" err="1" smtClean="0">
                <a:gradFill>
                  <a:gsLst>
                    <a:gs pos="1250">
                      <a:srgbClr val="404040"/>
                    </a:gs>
                    <a:gs pos="100000">
                      <a:srgbClr val="404040"/>
                    </a:gs>
                  </a:gsLst>
                  <a:lin ang="5400000" scaled="0"/>
                </a:gradFill>
              </a:rPr>
              <a:t>IoT</a:t>
            </a:r>
            <a:r>
              <a:rPr lang="en-US" dirty="0" smtClean="0">
                <a:gradFill>
                  <a:gsLst>
                    <a:gs pos="1250">
                      <a:srgbClr val="404040"/>
                    </a:gs>
                    <a:gs pos="100000">
                      <a:srgbClr val="404040"/>
                    </a:gs>
                  </a:gsLst>
                  <a:lin ang="5400000" scaled="0"/>
                </a:gradFill>
              </a:rPr>
              <a:t> Suite/Hub</a:t>
            </a:r>
            <a:endParaRPr lang="en-US" dirty="0"/>
          </a:p>
        </p:txBody>
      </p:sp>
      <p:sp>
        <p:nvSpPr>
          <p:cNvPr id="139" name="TextBox 138"/>
          <p:cNvSpPr txBox="1"/>
          <p:nvPr/>
        </p:nvSpPr>
        <p:spPr>
          <a:xfrm>
            <a:off x="122237" y="1439862"/>
            <a:ext cx="5334001" cy="5053691"/>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rgbClr val="404040"/>
                    </a:gs>
                    <a:gs pos="30000">
                      <a:srgbClr val="404040"/>
                    </a:gs>
                  </a:gsLst>
                  <a:lin ang="5400000" scaled="0"/>
                </a:gradFill>
                <a:ea typeface="Segoe UI Black" panose="020B0A02040204020203" pitchFamily="34" charset="0"/>
                <a:cs typeface="Segoe UI Black" panose="020B0A02040204020203" pitchFamily="34" charset="0"/>
              </a:rPr>
              <a:t>IoT Hub</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HTTP/AMQP</a:t>
            </a:r>
          </a:p>
          <a:p>
            <a:pPr marL="342900" indent="-342900">
              <a:lnSpc>
                <a:spcPct val="90000"/>
              </a:lnSpc>
              <a:spcAft>
                <a:spcPts val="600"/>
              </a:spcAft>
              <a:buFont typeface="Arial" panose="020B0604020202020204" pitchFamily="34" charset="0"/>
              <a:buChar char="•"/>
            </a:pPr>
            <a:r>
              <a:rPr lang="en-US" sz="2400" dirty="0" smtClean="0">
                <a:gradFill>
                  <a:gsLst>
                    <a:gs pos="2917">
                      <a:srgbClr val="404040"/>
                    </a:gs>
                    <a:gs pos="30000">
                      <a:srgbClr val="404040"/>
                    </a:gs>
                  </a:gsLst>
                  <a:lin ang="5400000" scaled="0"/>
                </a:gradFill>
                <a:cs typeface="Segoe UI Semibold" panose="020B0702040204020203" pitchFamily="34" charset="0"/>
              </a:rPr>
              <a:t>Extensible protocol support / MQTT</a:t>
            </a:r>
          </a:p>
          <a:p>
            <a:pPr marL="342900" indent="-342900">
              <a:lnSpc>
                <a:spcPct val="90000"/>
              </a:lnSpc>
              <a:spcAft>
                <a:spcPts val="600"/>
              </a:spcAft>
              <a:buFont typeface="Arial" panose="020B0604020202020204" pitchFamily="34" charset="0"/>
              <a:buChar char="•"/>
            </a:pPr>
            <a:endParaRPr lang="en-US" sz="2400" dirty="0" smtClean="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smtClean="0">
              <a:gradFill>
                <a:gsLst>
                  <a:gs pos="2917">
                    <a:srgbClr val="404040"/>
                  </a:gs>
                  <a:gs pos="30000">
                    <a:srgbClr val="404040"/>
                  </a:gs>
                </a:gsLst>
                <a:lin ang="5400000" scaled="0"/>
              </a:gradFill>
              <a:cs typeface="Segoe UI Semibold" panose="020B0702040204020203" pitchFamily="34" charset="0"/>
            </a:endParaRPr>
          </a:p>
        </p:txBody>
      </p:sp>
      <p:sp>
        <p:nvSpPr>
          <p:cNvPr id="141" name="Text Placeholder 3"/>
          <p:cNvSpPr txBox="1">
            <a:spLocks/>
          </p:cNvSpPr>
          <p:nvPr/>
        </p:nvSpPr>
        <p:spPr>
          <a:xfrm>
            <a:off x="5603443" y="1439862"/>
            <a:ext cx="6553200" cy="472440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Pre-Built Scenarios</a:t>
            </a:r>
          </a:p>
          <a:p>
            <a:pPr marL="342900" lvl="1" indent="-342900"/>
            <a:r>
              <a:rPr lang="en-US" sz="1800" dirty="0" smtClean="0"/>
              <a:t>Remote monitoring</a:t>
            </a:r>
          </a:p>
          <a:p>
            <a:pPr marL="342900" lvl="1" indent="-342900"/>
            <a:r>
              <a:rPr lang="en-US" sz="1800" dirty="0" smtClean="0"/>
              <a:t>Asset management</a:t>
            </a:r>
          </a:p>
          <a:p>
            <a:pPr marL="342900" lvl="1" indent="-342900"/>
            <a:r>
              <a:rPr lang="en-US" sz="1800" dirty="0" smtClean="0"/>
              <a:t>Predictive maintenance</a:t>
            </a:r>
          </a:p>
          <a:p>
            <a:r>
              <a:rPr lang="en-US" sz="3200" dirty="0" smtClean="0"/>
              <a:t>Simplified &amp; predictable billing</a:t>
            </a:r>
          </a:p>
          <a:p>
            <a:pPr marL="0" indent="0">
              <a:buNone/>
            </a:pPr>
            <a:endParaRPr lang="en-US" dirty="0"/>
          </a:p>
        </p:txBody>
      </p:sp>
      <p:pic>
        <p:nvPicPr>
          <p:cNvPr id="4" name="Picture 3"/>
          <p:cNvPicPr>
            <a:picLocks noChangeAspect="1"/>
          </p:cNvPicPr>
          <p:nvPr/>
        </p:nvPicPr>
        <p:blipFill rotWithShape="1">
          <a:blip r:embed="rId3"/>
          <a:srcRect l="22500" t="27493" r="11250" b="19310"/>
          <a:stretch/>
        </p:blipFill>
        <p:spPr>
          <a:xfrm>
            <a:off x="6065837" y="3573462"/>
            <a:ext cx="5942648" cy="2915261"/>
          </a:xfrm>
          <a:prstGeom prst="rect">
            <a:avLst/>
          </a:prstGeom>
        </p:spPr>
      </p:pic>
    </p:spTree>
    <p:extLst>
      <p:ext uri="{BB962C8B-B14F-4D97-AF65-F5344CB8AC3E}">
        <p14:creationId xmlns:p14="http://schemas.microsoft.com/office/powerpoint/2010/main" val="39987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757995" y="1597966"/>
            <a:ext cx="7220898" cy="5027582"/>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7" name="TextBox 76"/>
          <p:cNvSpPr txBox="1"/>
          <p:nvPr/>
        </p:nvSpPr>
        <p:spPr>
          <a:xfrm>
            <a:off x="4694237" y="1558555"/>
            <a:ext cx="2051904"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Azure IoT Suite</a:t>
            </a:r>
          </a:p>
        </p:txBody>
      </p:sp>
      <p:sp>
        <p:nvSpPr>
          <p:cNvPr id="2" name="Title 1"/>
          <p:cNvSpPr>
            <a:spLocks noGrp="1"/>
          </p:cNvSpPr>
          <p:nvPr>
            <p:ph type="title"/>
          </p:nvPr>
        </p:nvSpPr>
        <p:spPr/>
        <p:txBody>
          <a:bodyPr/>
          <a:lstStyle/>
          <a:p>
            <a:r>
              <a:rPr lang="en-US" dirty="0"/>
              <a:t>Connect your devices to Azure IoT </a:t>
            </a:r>
            <a:r>
              <a:rPr lang="en-US" dirty="0" smtClean="0"/>
              <a:t>Suite</a:t>
            </a:r>
            <a:endParaRPr lang="en-US" dirty="0"/>
          </a:p>
        </p:txBody>
      </p:sp>
      <p:sp>
        <p:nvSpPr>
          <p:cNvPr id="4" name="Rectangle 3"/>
          <p:cNvSpPr/>
          <p:nvPr/>
        </p:nvSpPr>
        <p:spPr>
          <a:xfrm>
            <a:off x="5058741" y="2428889"/>
            <a:ext cx="2444420" cy="37269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IoT Hub</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ectangle 7"/>
          <p:cNvSpPr/>
          <p:nvPr/>
        </p:nvSpPr>
        <p:spPr>
          <a:xfrm>
            <a:off x="2162645" y="3964764"/>
            <a:ext cx="961902" cy="15319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Field gateway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Rectangle 8"/>
          <p:cNvSpPr/>
          <p:nvPr/>
        </p:nvSpPr>
        <p:spPr>
          <a:xfrm>
            <a:off x="3536719" y="3080126"/>
            <a:ext cx="976747" cy="15319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Cloud protocol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gateway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a:xfrm>
            <a:off x="1133169" y="2638102"/>
            <a:ext cx="313519" cy="314134"/>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 name="Freeform 84"/>
          <p:cNvSpPr>
            <a:spLocks noEditPoints="1"/>
          </p:cNvSpPr>
          <p:nvPr/>
        </p:nvSpPr>
        <p:spPr bwMode="auto">
          <a:xfrm>
            <a:off x="1205064" y="2699617"/>
            <a:ext cx="169729" cy="19110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68534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cxnSp>
        <p:nvCxnSpPr>
          <p:cNvPr id="22" name="Straight Arrow Connector 21"/>
          <p:cNvCxnSpPr/>
          <p:nvPr/>
        </p:nvCxnSpPr>
        <p:spPr>
          <a:xfrm flipV="1">
            <a:off x="1467319" y="2774620"/>
            <a:ext cx="3570887" cy="11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467319" y="3556503"/>
            <a:ext cx="2069400" cy="13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515189" y="3831219"/>
            <a:ext cx="53587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67319" y="4317167"/>
            <a:ext cx="701979" cy="10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124795" y="4327390"/>
            <a:ext cx="423897" cy="51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472924" y="5098220"/>
            <a:ext cx="69585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131865" y="5098220"/>
            <a:ext cx="1906341" cy="119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315325" y="2992596"/>
            <a:ext cx="1134157"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IP-capable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TextBox 35"/>
          <p:cNvSpPr txBox="1"/>
          <p:nvPr/>
        </p:nvSpPr>
        <p:spPr>
          <a:xfrm rot="16200000">
            <a:off x="213666" y="4561445"/>
            <a:ext cx="131657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Segoe UI"/>
                <a:ea typeface="+mn-ea"/>
                <a:cs typeface="+mn-cs"/>
              </a:rPr>
              <a:t>PAN-devices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angle 36"/>
          <p:cNvSpPr/>
          <p:nvPr/>
        </p:nvSpPr>
        <p:spPr>
          <a:xfrm>
            <a:off x="8222120" y="2529892"/>
            <a:ext cx="3116699" cy="11730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Event processing and insight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(e.g. Azure Stream Analytics)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Right Arrow 49"/>
          <p:cNvSpPr/>
          <p:nvPr/>
        </p:nvSpPr>
        <p:spPr>
          <a:xfrm rot="10800000">
            <a:off x="7538508" y="5614607"/>
            <a:ext cx="548305" cy="39172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Left-Right Arrow 50"/>
          <p:cNvSpPr/>
          <p:nvPr/>
        </p:nvSpPr>
        <p:spPr>
          <a:xfrm>
            <a:off x="7543760" y="4141248"/>
            <a:ext cx="593100" cy="451943"/>
          </a:xfrm>
          <a:prstGeom prst="leftRightArrow">
            <a:avLst>
              <a:gd name="adj1" fmla="val 37549"/>
              <a:gd name="adj2" fmla="val 31899"/>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77"/>
          <p:cNvSpPr/>
          <p:nvPr/>
        </p:nvSpPr>
        <p:spPr>
          <a:xfrm>
            <a:off x="8207679" y="3899414"/>
            <a:ext cx="3116698" cy="9673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Application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device runtime logic</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Right Arrow 81"/>
          <p:cNvSpPr/>
          <p:nvPr/>
        </p:nvSpPr>
        <p:spPr>
          <a:xfrm>
            <a:off x="7556154" y="2966012"/>
            <a:ext cx="580706" cy="39172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82"/>
          <p:cNvSpPr/>
          <p:nvPr/>
        </p:nvSpPr>
        <p:spPr>
          <a:xfrm>
            <a:off x="8222120" y="5208884"/>
            <a:ext cx="3116698" cy="9673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Application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device provisioning and management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Rectangle 83"/>
          <p:cNvSpPr/>
          <p:nvPr/>
        </p:nvSpPr>
        <p:spPr bwMode="auto">
          <a:xfrm>
            <a:off x="1041233" y="2301803"/>
            <a:ext cx="7554418" cy="3957989"/>
          </a:xfrm>
          <a:prstGeom prst="rect">
            <a:avLst/>
          </a:prstGeom>
          <a:noFill/>
          <a:ln w="28575">
            <a:solidFill>
              <a:schemeClr val="accent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88" name="Straight Connector 87"/>
          <p:cNvCxnSpPr/>
          <p:nvPr/>
        </p:nvCxnSpPr>
        <p:spPr>
          <a:xfrm>
            <a:off x="3292189" y="2419354"/>
            <a:ext cx="0" cy="4114755"/>
          </a:xfrm>
          <a:prstGeom prst="line">
            <a:avLst/>
          </a:prstGeom>
          <a:ln>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292189" y="6180562"/>
            <a:ext cx="869469"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a:ea typeface="+mn-ea"/>
                <a:cs typeface="+mn-cs"/>
              </a:rPr>
              <a:t>cloud</a:t>
            </a:r>
          </a:p>
        </p:txBody>
      </p:sp>
      <p:sp>
        <p:nvSpPr>
          <p:cNvPr id="96" name="TextBox 95"/>
          <p:cNvSpPr txBox="1"/>
          <p:nvPr/>
        </p:nvSpPr>
        <p:spPr>
          <a:xfrm>
            <a:off x="2440285" y="6168353"/>
            <a:ext cx="760465"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field</a:t>
            </a:r>
          </a:p>
        </p:txBody>
      </p:sp>
      <p:sp>
        <p:nvSpPr>
          <p:cNvPr id="42" name="Rectangle 41"/>
          <p:cNvSpPr/>
          <p:nvPr/>
        </p:nvSpPr>
        <p:spPr>
          <a:xfrm>
            <a:off x="1133169" y="3399706"/>
            <a:ext cx="313519" cy="314134"/>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3" name="Freeform 84"/>
          <p:cNvSpPr>
            <a:spLocks noEditPoints="1"/>
          </p:cNvSpPr>
          <p:nvPr/>
        </p:nvSpPr>
        <p:spPr bwMode="auto">
          <a:xfrm>
            <a:off x="1205064" y="3461221"/>
            <a:ext cx="169729" cy="19110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68534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45" name="Rectangle 44"/>
          <p:cNvSpPr/>
          <p:nvPr/>
        </p:nvSpPr>
        <p:spPr>
          <a:xfrm>
            <a:off x="1126643" y="4159978"/>
            <a:ext cx="313519" cy="314134"/>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Freeform 84"/>
          <p:cNvSpPr>
            <a:spLocks noEditPoints="1"/>
          </p:cNvSpPr>
          <p:nvPr/>
        </p:nvSpPr>
        <p:spPr bwMode="auto">
          <a:xfrm>
            <a:off x="1198538" y="4221493"/>
            <a:ext cx="169729" cy="19110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68534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48" name="Rectangle 47"/>
          <p:cNvSpPr/>
          <p:nvPr/>
        </p:nvSpPr>
        <p:spPr>
          <a:xfrm>
            <a:off x="1124059" y="4953075"/>
            <a:ext cx="313519" cy="314134"/>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9" name="Freeform 84"/>
          <p:cNvSpPr>
            <a:spLocks noEditPoints="1"/>
          </p:cNvSpPr>
          <p:nvPr/>
        </p:nvSpPr>
        <p:spPr bwMode="auto">
          <a:xfrm>
            <a:off x="1195954" y="5014590"/>
            <a:ext cx="169729" cy="19110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68534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145202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p:bldP spid="4" grpId="0" animBg="1"/>
      <p:bldP spid="8" grpId="0" animBg="1"/>
      <p:bldP spid="9" grpId="0" animBg="1"/>
      <p:bldP spid="35" grpId="0"/>
      <p:bldP spid="36" grpId="0"/>
      <p:bldP spid="37" grpId="0" animBg="1"/>
      <p:bldP spid="50" grpId="0" animBg="1"/>
      <p:bldP spid="51" grpId="0" animBg="1"/>
      <p:bldP spid="78" grpId="0" animBg="1"/>
      <p:bldP spid="82" grpId="0" animBg="1"/>
      <p:bldP spid="83" grpId="0" animBg="1"/>
      <p:bldP spid="84" grpId="0" animBg="1"/>
      <p:bldP spid="95" grpId="0"/>
      <p:bldP spid="9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 </a:t>
            </a:r>
            <a:r>
              <a:rPr lang="en-AU" sz="9600" dirty="0" err="1" smtClean="0"/>
              <a:t>IoT</a:t>
            </a:r>
            <a:r>
              <a:rPr lang="en-AU" sz="9600" dirty="0" smtClean="0"/>
              <a:t> Suite</a:t>
            </a:r>
            <a:endParaRPr lang="en-AU" sz="9600" dirty="0"/>
          </a:p>
        </p:txBody>
      </p:sp>
      <p:sp>
        <p:nvSpPr>
          <p:cNvPr id="16" name="TextBox 15"/>
          <p:cNvSpPr txBox="1"/>
          <p:nvPr/>
        </p:nvSpPr>
        <p:spPr>
          <a:xfrm>
            <a:off x="3779837" y="5707062"/>
            <a:ext cx="7391399" cy="1037207"/>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http://</a:t>
            </a:r>
            <a:r>
              <a:rPr lang="en-AU" sz="2400" dirty="0">
                <a:gradFill>
                  <a:gsLst>
                    <a:gs pos="2917">
                      <a:schemeClr val="tx1"/>
                    </a:gs>
                    <a:gs pos="30000">
                      <a:schemeClr val="tx1"/>
                    </a:gs>
                  </a:gsLst>
                  <a:lin ang="5400000" scaled="0"/>
                </a:gradFill>
              </a:rPr>
              <a:t>www.azureiotsuite.com/</a:t>
            </a:r>
            <a:endParaRPr lang="en-AU" sz="2400" dirty="0" smtClean="0">
              <a:gradFill>
                <a:gsLst>
                  <a:gs pos="2917">
                    <a:schemeClr val="tx1"/>
                  </a:gs>
                  <a:gs pos="30000">
                    <a:schemeClr val="tx1"/>
                  </a:gs>
                </a:gsLst>
                <a:lin ang="5400000" scaled="0"/>
              </a:gradFill>
            </a:endParaRP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a:off x="3398837" y="1897062"/>
            <a:ext cx="4867275" cy="3619500"/>
          </a:xfrm>
          <a:prstGeom prst="rect">
            <a:avLst/>
          </a:prstGeom>
        </p:spPr>
      </p:pic>
    </p:spTree>
    <p:extLst>
      <p:ext uri="{BB962C8B-B14F-4D97-AF65-F5344CB8AC3E}">
        <p14:creationId xmlns:p14="http://schemas.microsoft.com/office/powerpoint/2010/main" val="289045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0256837" y="1668482"/>
            <a:ext cx="1907366" cy="4103974"/>
          </a:xfrm>
          <a:prstGeom prst="rect">
            <a:avLst/>
          </a:prstGeom>
          <a:no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2" name="Title 1"/>
          <p:cNvSpPr>
            <a:spLocks noGrp="1"/>
          </p:cNvSpPr>
          <p:nvPr>
            <p:ph type="title"/>
          </p:nvPr>
        </p:nvSpPr>
        <p:spPr/>
        <p:txBody>
          <a:bodyPr/>
          <a:lstStyle/>
          <a:p>
            <a:r>
              <a:rPr lang="en-US" dirty="0" smtClean="0"/>
              <a:t>Many aspects of connectivity</a:t>
            </a:r>
            <a:endParaRPr lang="en-US" dirty="0"/>
          </a:p>
        </p:txBody>
      </p:sp>
      <p:sp>
        <p:nvSpPr>
          <p:cNvPr id="32" name="Text Placeholder 31"/>
          <p:cNvSpPr>
            <a:spLocks noGrp="1"/>
          </p:cNvSpPr>
          <p:nvPr>
            <p:ph type="body" sz="quarter" idx="10"/>
          </p:nvPr>
        </p:nvSpPr>
        <p:spPr>
          <a:xfrm>
            <a:off x="274640" y="1212849"/>
            <a:ext cx="5486399" cy="5595378"/>
          </a:xfrm>
        </p:spPr>
        <p:txBody>
          <a:bodyPr/>
          <a:lstStyle/>
          <a:p>
            <a:r>
              <a:rPr lang="en-US" sz="2800" dirty="0" smtClean="0"/>
              <a:t>Functionality</a:t>
            </a:r>
            <a:endParaRPr lang="en-US" sz="2800" dirty="0"/>
          </a:p>
          <a:p>
            <a:pPr lvl="1"/>
            <a:r>
              <a:rPr lang="en-US" sz="1800" dirty="0" smtClean="0"/>
              <a:t>Device-to-cloud telemetry,</a:t>
            </a:r>
          </a:p>
          <a:p>
            <a:pPr lvl="1"/>
            <a:r>
              <a:rPr lang="en-US" sz="1800" dirty="0" smtClean="0"/>
              <a:t>Cloud-to-device commands and notifications,</a:t>
            </a:r>
          </a:p>
          <a:p>
            <a:pPr lvl="1"/>
            <a:r>
              <a:rPr lang="en-US" sz="1800" dirty="0" smtClean="0"/>
              <a:t>Bulk uploads/downloads</a:t>
            </a:r>
            <a:endParaRPr lang="en-US" sz="1800" dirty="0"/>
          </a:p>
          <a:p>
            <a:r>
              <a:rPr lang="en-US" sz="2800" dirty="0" smtClean="0"/>
              <a:t>Security</a:t>
            </a:r>
          </a:p>
          <a:p>
            <a:pPr lvl="1"/>
            <a:r>
              <a:rPr lang="en-US" sz="1800" dirty="0" smtClean="0"/>
              <a:t>Device security,</a:t>
            </a:r>
          </a:p>
          <a:p>
            <a:pPr lvl="1"/>
            <a:r>
              <a:rPr lang="en-US" sz="1800" dirty="0" smtClean="0"/>
              <a:t>Cloud security,</a:t>
            </a:r>
          </a:p>
          <a:p>
            <a:pPr lvl="1"/>
            <a:r>
              <a:rPr lang="en-US" sz="1800" dirty="0" smtClean="0"/>
              <a:t>Channel security, …</a:t>
            </a:r>
          </a:p>
          <a:p>
            <a:r>
              <a:rPr lang="en-US" sz="2800" dirty="0" smtClean="0"/>
              <a:t>Monitoring</a:t>
            </a:r>
          </a:p>
          <a:p>
            <a:pPr lvl="1"/>
            <a:r>
              <a:rPr lang="en-US" sz="1800" dirty="0" smtClean="0"/>
              <a:t>Identify malfunctioning devices when they cannot be reached directly</a:t>
            </a:r>
          </a:p>
          <a:p>
            <a:r>
              <a:rPr lang="en-US" sz="2800" dirty="0"/>
              <a:t>Reach and customization</a:t>
            </a:r>
          </a:p>
          <a:p>
            <a:pPr lvl="1"/>
            <a:r>
              <a:rPr lang="en-US" sz="1800" dirty="0" smtClean="0"/>
              <a:t>RTOS/Linux/Windows/non-IP capable,</a:t>
            </a:r>
          </a:p>
          <a:p>
            <a:pPr lvl="1"/>
            <a:r>
              <a:rPr lang="en-US" sz="1800" dirty="0" smtClean="0"/>
              <a:t>Network/application protocols,</a:t>
            </a:r>
          </a:p>
          <a:p>
            <a:pPr lvl="1"/>
            <a:r>
              <a:rPr lang="en-US" sz="1800" dirty="0" smtClean="0"/>
              <a:t>Authentication schemes</a:t>
            </a:r>
            <a:endParaRPr lang="en-US" sz="1800" dirty="0"/>
          </a:p>
        </p:txBody>
      </p:sp>
      <p:grpSp>
        <p:nvGrpSpPr>
          <p:cNvPr id="4" name="Canvas 1"/>
          <p:cNvGrpSpPr/>
          <p:nvPr/>
        </p:nvGrpSpPr>
        <p:grpSpPr>
          <a:xfrm>
            <a:off x="5396807" y="2442935"/>
            <a:ext cx="6312243" cy="3106531"/>
            <a:chOff x="0" y="0"/>
            <a:chExt cx="5486400" cy="2943225"/>
          </a:xfrm>
        </p:grpSpPr>
        <p:sp>
          <p:nvSpPr>
            <p:cNvPr id="5" name="Rectangle 4"/>
            <p:cNvSpPr/>
            <p:nvPr/>
          </p:nvSpPr>
          <p:spPr>
            <a:xfrm>
              <a:off x="0" y="0"/>
              <a:ext cx="5486400" cy="2943225"/>
            </a:xfrm>
            <a:prstGeom prst="rect">
              <a:avLst/>
            </a:prstGeom>
          </p:spPr>
        </p:sp>
        <p:sp>
          <p:nvSpPr>
            <p:cNvPr id="6" name="Rectangle 5"/>
            <p:cNvSpPr/>
            <p:nvPr/>
          </p:nvSpPr>
          <p:spPr>
            <a:xfrm>
              <a:off x="4502071" y="0"/>
              <a:ext cx="984329" cy="28713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Segoe UI"/>
                  <a:ea typeface="Times New Roman" panose="02020603050405020304" pitchFamily="18" charset="0"/>
                  <a:cs typeface="Times New Roman" panose="02020603050405020304" pitchFamily="18" charset="0"/>
                </a:rPr>
                <a:t>IoT Hub</a:t>
              </a: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 name="Rectangle 6"/>
            <p:cNvSpPr/>
            <p:nvPr/>
          </p:nvSpPr>
          <p:spPr>
            <a:xfrm>
              <a:off x="1613838" y="1343558"/>
              <a:ext cx="959290" cy="15277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Times New Roman" panose="02020603050405020304" pitchFamily="18" charset="0"/>
                  <a:cs typeface="Times New Roman" panose="02020603050405020304" pitchFamily="18" charset="0"/>
                </a:rPr>
                <a:t>Field </a:t>
              </a:r>
              <a:r>
                <a:rPr kumimoji="0" lang="en-US" sz="1200" b="0" i="0" u="none" strike="noStrike" kern="1200" cap="none" spc="0" normalizeH="0" baseline="0" noProof="0" dirty="0" smtClean="0">
                  <a:ln>
                    <a:noFill/>
                  </a:ln>
                  <a:solidFill>
                    <a:srgbClr val="FFFFFF"/>
                  </a:solidFill>
                  <a:effectLst/>
                  <a:uLnTx/>
                  <a:uFillTx/>
                  <a:latin typeface="Segoe UI"/>
                  <a:ea typeface="Times New Roman" panose="02020603050405020304" pitchFamily="18" charset="0"/>
                  <a:cs typeface="Times New Roman" panose="02020603050405020304" pitchFamily="18" charset="0"/>
                </a:rPr>
                <a:t>gateways</a:t>
              </a: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8" name="Rectangle 7"/>
            <p:cNvSpPr/>
            <p:nvPr/>
          </p:nvSpPr>
          <p:spPr>
            <a:xfrm>
              <a:off x="2984181" y="461322"/>
              <a:ext cx="974095" cy="15277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Times New Roman" panose="02020603050405020304" pitchFamily="18" charset="0"/>
                  <a:cs typeface="Times New Roman" panose="02020603050405020304" pitchFamily="18" charset="0"/>
                </a:rPr>
                <a:t>Cloud protocol</a:t>
              </a: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Segoe UI"/>
                  <a:ea typeface="Times New Roman" panose="02020603050405020304" pitchFamily="18" charset="0"/>
                  <a:cs typeface="Times New Roman" panose="02020603050405020304" pitchFamily="18" charset="0"/>
                </a:rPr>
                <a:t>gateways</a:t>
              </a: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grpSp>
          <p:nvGrpSpPr>
            <p:cNvPr id="9" name="Group 8"/>
            <p:cNvGrpSpPr/>
            <p:nvPr/>
          </p:nvGrpSpPr>
          <p:grpSpPr>
            <a:xfrm>
              <a:off x="575846" y="1"/>
              <a:ext cx="312668" cy="313281"/>
              <a:chOff x="577414" y="1"/>
              <a:chExt cx="395416" cy="395416"/>
            </a:xfrm>
          </p:grpSpPr>
          <p:sp>
            <p:nvSpPr>
              <p:cNvPr id="30" name="Rectangle 29"/>
              <p:cNvSpPr/>
              <p:nvPr/>
            </p:nvSpPr>
            <p:spPr>
              <a:xfrm>
                <a:off x="577414" y="1"/>
                <a:ext cx="395416" cy="39541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30"/>
              <p:cNvSpPr>
                <a:spLocks noEditPoints="1"/>
              </p:cNvSpPr>
              <p:nvPr/>
            </p:nvSpPr>
            <p:spPr bwMode="auto">
              <a:xfrm>
                <a:off x="668089" y="77433"/>
                <a:ext cx="214065" cy="24054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p:cNvGrpSpPr/>
            <p:nvPr/>
          </p:nvGrpSpPr>
          <p:grpSpPr>
            <a:xfrm>
              <a:off x="569735" y="769183"/>
              <a:ext cx="312668" cy="313281"/>
              <a:chOff x="571286" y="771277"/>
              <a:chExt cx="395416" cy="395416"/>
            </a:xfrm>
          </p:grpSpPr>
          <p:sp>
            <p:nvSpPr>
              <p:cNvPr id="28" name="Rectangle 27"/>
              <p:cNvSpPr/>
              <p:nvPr/>
            </p:nvSpPr>
            <p:spPr>
              <a:xfrm>
                <a:off x="571286" y="771277"/>
                <a:ext cx="395416" cy="39541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28"/>
              <p:cNvSpPr>
                <a:spLocks noEditPoints="1"/>
              </p:cNvSpPr>
              <p:nvPr/>
            </p:nvSpPr>
            <p:spPr bwMode="auto">
              <a:xfrm>
                <a:off x="661961" y="848709"/>
                <a:ext cx="214065" cy="24054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oup 10"/>
            <p:cNvGrpSpPr/>
            <p:nvPr/>
          </p:nvGrpSpPr>
          <p:grpSpPr>
            <a:xfrm>
              <a:off x="569735" y="1538364"/>
              <a:ext cx="312668" cy="313281"/>
              <a:chOff x="571286" y="1542552"/>
              <a:chExt cx="395416" cy="395416"/>
            </a:xfrm>
          </p:grpSpPr>
          <p:sp>
            <p:nvSpPr>
              <p:cNvPr id="26" name="Rectangle 25"/>
              <p:cNvSpPr/>
              <p:nvPr/>
            </p:nvSpPr>
            <p:spPr>
              <a:xfrm>
                <a:off x="571286" y="1542552"/>
                <a:ext cx="395416" cy="39541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6"/>
              <p:cNvSpPr>
                <a:spLocks noEditPoints="1"/>
              </p:cNvSpPr>
              <p:nvPr/>
            </p:nvSpPr>
            <p:spPr bwMode="auto">
              <a:xfrm>
                <a:off x="661961" y="1619984"/>
                <a:ext cx="214065" cy="24054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p:cNvGrpSpPr/>
            <p:nvPr/>
          </p:nvGrpSpPr>
          <p:grpSpPr>
            <a:xfrm>
              <a:off x="575847" y="2328319"/>
              <a:ext cx="312668" cy="313282"/>
              <a:chOff x="577415" y="2334658"/>
              <a:chExt cx="395416" cy="395416"/>
            </a:xfrm>
          </p:grpSpPr>
          <p:sp>
            <p:nvSpPr>
              <p:cNvPr id="24" name="Rectangle 23"/>
              <p:cNvSpPr/>
              <p:nvPr/>
            </p:nvSpPr>
            <p:spPr>
              <a:xfrm>
                <a:off x="577415" y="2334658"/>
                <a:ext cx="395416" cy="39541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4"/>
              <p:cNvSpPr>
                <a:spLocks noEditPoints="1"/>
              </p:cNvSpPr>
              <p:nvPr/>
            </p:nvSpPr>
            <p:spPr bwMode="auto">
              <a:xfrm>
                <a:off x="668090" y="2412090"/>
                <a:ext cx="214065"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3" name="Straight Arrow Connector 12"/>
            <p:cNvCxnSpPr/>
            <p:nvPr/>
          </p:nvCxnSpPr>
          <p:spPr>
            <a:xfrm flipV="1">
              <a:off x="1001704" y="156645"/>
              <a:ext cx="3479887" cy="31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16750" y="924600"/>
              <a:ext cx="1967431" cy="118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59994" y="1210376"/>
              <a:ext cx="53441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20399" y="1695005"/>
              <a:ext cx="700073" cy="101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573375" y="1705200"/>
              <a:ext cx="422746" cy="5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25989" y="2473937"/>
              <a:ext cx="693961"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580426" y="2473937"/>
              <a:ext cx="1901165" cy="118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0156015" y="1617463"/>
            <a:ext cx="15860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Azure IoT Suite</a:t>
            </a:r>
          </a:p>
        </p:txBody>
      </p:sp>
      <p:sp>
        <p:nvSpPr>
          <p:cNvPr id="35" name="TextBox 34"/>
          <p:cNvSpPr txBox="1"/>
          <p:nvPr/>
        </p:nvSpPr>
        <p:spPr>
          <a:xfrm>
            <a:off x="11646132" y="3547109"/>
            <a:ext cx="59535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452235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IoT Suite: IoT Hub</a:t>
            </a:r>
            <a:endParaRPr lang="en-US" dirty="0"/>
          </a:p>
        </p:txBody>
      </p:sp>
      <p:sp>
        <p:nvSpPr>
          <p:cNvPr id="3" name="Text Placeholder 2"/>
          <p:cNvSpPr>
            <a:spLocks noGrp="1"/>
          </p:cNvSpPr>
          <p:nvPr>
            <p:ph type="body" sz="quarter" idx="10"/>
          </p:nvPr>
        </p:nvSpPr>
        <p:spPr>
          <a:xfrm>
            <a:off x="274640" y="1212849"/>
            <a:ext cx="6035036" cy="5066002"/>
          </a:xfrm>
        </p:spPr>
        <p:txBody>
          <a:bodyPr/>
          <a:lstStyle/>
          <a:p>
            <a:r>
              <a:rPr lang="en-US" dirty="0" smtClean="0"/>
              <a:t>Designed for IoT</a:t>
            </a:r>
            <a:endParaRPr lang="en-US" dirty="0"/>
          </a:p>
          <a:p>
            <a:pPr lvl="1"/>
            <a:r>
              <a:rPr lang="en-US" dirty="0" smtClean="0"/>
              <a:t>Connect millions </a:t>
            </a:r>
            <a:r>
              <a:rPr lang="en-US" dirty="0"/>
              <a:t>of devices </a:t>
            </a:r>
            <a:r>
              <a:rPr lang="en-US" dirty="0" smtClean="0"/>
              <a:t>to </a:t>
            </a:r>
            <a:r>
              <a:rPr lang="en-US" dirty="0"/>
              <a:t>a partitioned application back-end</a:t>
            </a:r>
          </a:p>
          <a:p>
            <a:r>
              <a:rPr lang="en-US" dirty="0" smtClean="0"/>
              <a:t>Service assisted </a:t>
            </a:r>
            <a:r>
              <a:rPr lang="en-US" dirty="0"/>
              <a:t>c</a:t>
            </a:r>
            <a:r>
              <a:rPr lang="en-US" dirty="0" smtClean="0"/>
              <a:t>ommunications</a:t>
            </a:r>
            <a:endParaRPr lang="en-US" dirty="0"/>
          </a:p>
          <a:p>
            <a:pPr lvl="1"/>
            <a:r>
              <a:rPr lang="en-US" dirty="0" smtClean="0"/>
              <a:t>Devices are not servers</a:t>
            </a:r>
          </a:p>
          <a:p>
            <a:pPr lvl="1"/>
            <a:r>
              <a:rPr lang="en-US" dirty="0" smtClean="0"/>
              <a:t>Use IoT Hub to enable secure bi-directional </a:t>
            </a:r>
            <a:r>
              <a:rPr lang="en-US" dirty="0" err="1" smtClean="0"/>
              <a:t>comms</a:t>
            </a:r>
            <a:endParaRPr lang="en-US" dirty="0"/>
          </a:p>
          <a:p>
            <a:r>
              <a:rPr lang="en-US" dirty="0" smtClean="0"/>
              <a:t>Cloud-scale messaging</a:t>
            </a:r>
          </a:p>
          <a:p>
            <a:pPr lvl="1"/>
            <a:r>
              <a:rPr lang="en-US" dirty="0" smtClean="0"/>
              <a:t>Device-to-cloud and Cloud-to-device</a:t>
            </a:r>
          </a:p>
          <a:p>
            <a:pPr lvl="1"/>
            <a:r>
              <a:rPr lang="en-US" dirty="0" smtClean="0"/>
              <a:t>Durable messages (</a:t>
            </a:r>
            <a:r>
              <a:rPr lang="en-US" i="1" dirty="0" smtClean="0"/>
              <a:t>at least once </a:t>
            </a:r>
            <a:r>
              <a:rPr lang="en-US" dirty="0" smtClean="0"/>
              <a:t>semantics)</a:t>
            </a:r>
          </a:p>
          <a:p>
            <a:r>
              <a:rPr lang="en-US" dirty="0" smtClean="0"/>
              <a:t>Cloud-facing </a:t>
            </a:r>
            <a:r>
              <a:rPr lang="en-US" dirty="0"/>
              <a:t>feedback</a:t>
            </a:r>
          </a:p>
          <a:p>
            <a:pPr lvl="1"/>
            <a:r>
              <a:rPr lang="en-US" dirty="0"/>
              <a:t>Delivery receipts, expired messages</a:t>
            </a:r>
          </a:p>
          <a:p>
            <a:pPr lvl="1"/>
            <a:r>
              <a:rPr lang="en-US" dirty="0"/>
              <a:t>Device communication </a:t>
            </a:r>
            <a:r>
              <a:rPr lang="en-US" dirty="0" smtClean="0"/>
              <a:t>errors</a:t>
            </a:r>
            <a:endParaRPr lang="en-US" dirty="0"/>
          </a:p>
        </p:txBody>
      </p:sp>
      <p:sp>
        <p:nvSpPr>
          <p:cNvPr id="4" name="Text Placeholder 3"/>
          <p:cNvSpPr>
            <a:spLocks noGrp="1"/>
          </p:cNvSpPr>
          <p:nvPr>
            <p:ph type="body" sz="quarter" idx="11"/>
          </p:nvPr>
        </p:nvSpPr>
        <p:spPr>
          <a:xfrm>
            <a:off x="6675440" y="1212849"/>
            <a:ext cx="5486399" cy="5004447"/>
          </a:xfrm>
        </p:spPr>
        <p:txBody>
          <a:bodyPr/>
          <a:lstStyle/>
          <a:p>
            <a:r>
              <a:rPr lang="en-US" dirty="0" smtClean="0"/>
              <a:t>Per-device </a:t>
            </a:r>
            <a:r>
              <a:rPr lang="en-US" dirty="0"/>
              <a:t>authentication</a:t>
            </a:r>
          </a:p>
          <a:p>
            <a:pPr lvl="1"/>
            <a:r>
              <a:rPr lang="en-US" dirty="0" smtClean="0"/>
              <a:t>Individual </a:t>
            </a:r>
            <a:r>
              <a:rPr lang="en-US" dirty="0"/>
              <a:t>device </a:t>
            </a:r>
            <a:r>
              <a:rPr lang="en-US" dirty="0" smtClean="0"/>
              <a:t>identities and credentials</a:t>
            </a:r>
            <a:endParaRPr lang="en-US" dirty="0"/>
          </a:p>
          <a:p>
            <a:r>
              <a:rPr lang="en-US" dirty="0" smtClean="0"/>
              <a:t>Connection </a:t>
            </a:r>
            <a:r>
              <a:rPr lang="en-US" dirty="0"/>
              <a:t>multiplexing</a:t>
            </a:r>
          </a:p>
          <a:p>
            <a:pPr lvl="1"/>
            <a:r>
              <a:rPr lang="en-US" dirty="0"/>
              <a:t>Single device-cloud connection for all communications (C2D, D2C)</a:t>
            </a:r>
          </a:p>
          <a:p>
            <a:r>
              <a:rPr lang="en-US" dirty="0" smtClean="0"/>
              <a:t>Multi-protocol</a:t>
            </a:r>
          </a:p>
          <a:p>
            <a:pPr lvl="1"/>
            <a:r>
              <a:rPr lang="en-US" dirty="0" smtClean="0"/>
              <a:t>Natively supports AMQP, HTTP</a:t>
            </a:r>
            <a:endParaRPr lang="en-US" dirty="0"/>
          </a:p>
          <a:p>
            <a:pPr lvl="1"/>
            <a:r>
              <a:rPr lang="en-US" dirty="0" smtClean="0"/>
              <a:t>Designed for extensibility to custom protocols</a:t>
            </a:r>
          </a:p>
          <a:p>
            <a:r>
              <a:rPr lang="en-US" dirty="0" smtClean="0"/>
              <a:t>Multi-platform</a:t>
            </a:r>
          </a:p>
          <a:p>
            <a:pPr lvl="1"/>
            <a:r>
              <a:rPr lang="en-US" dirty="0" smtClean="0"/>
              <a:t>Device SDKs available for multiple platforms (e.g. RTOS, Linux, Windows)</a:t>
            </a:r>
          </a:p>
          <a:p>
            <a:pPr lvl="1"/>
            <a:r>
              <a:rPr lang="en-US" dirty="0" smtClean="0"/>
              <a:t>Multi-platform Service SDK.</a:t>
            </a:r>
            <a:endParaRPr lang="en-US" dirty="0"/>
          </a:p>
        </p:txBody>
      </p:sp>
    </p:spTree>
    <p:extLst>
      <p:ext uri="{BB962C8B-B14F-4D97-AF65-F5344CB8AC3E}">
        <p14:creationId xmlns:p14="http://schemas.microsoft.com/office/powerpoint/2010/main" val="167778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170236" y="1604872"/>
            <a:ext cx="8836997" cy="5069982"/>
            <a:chOff x="403267" y="1555566"/>
            <a:chExt cx="11575626" cy="5069982"/>
          </a:xfrm>
        </p:grpSpPr>
        <p:sp>
          <p:nvSpPr>
            <p:cNvPr id="30" name="Rectangle 29"/>
            <p:cNvSpPr/>
            <p:nvPr/>
          </p:nvSpPr>
          <p:spPr>
            <a:xfrm>
              <a:off x="457580" y="1597966"/>
              <a:ext cx="11521313" cy="5027582"/>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31" name="TextBox 30"/>
            <p:cNvSpPr txBox="1"/>
            <p:nvPr/>
          </p:nvSpPr>
          <p:spPr>
            <a:xfrm>
              <a:off x="403267" y="1555566"/>
              <a:ext cx="2295741"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Azure IoT Suite</a:t>
              </a:r>
            </a:p>
          </p:txBody>
        </p:sp>
      </p:grpSp>
      <p:sp>
        <p:nvSpPr>
          <p:cNvPr id="5" name="Title 4"/>
          <p:cNvSpPr>
            <a:spLocks noGrp="1"/>
          </p:cNvSpPr>
          <p:nvPr>
            <p:ph type="title"/>
          </p:nvPr>
        </p:nvSpPr>
        <p:spPr/>
        <p:txBody>
          <a:bodyPr/>
          <a:lstStyle/>
          <a:p>
            <a:r>
              <a:rPr lang="en-US" dirty="0" smtClean="0"/>
              <a:t>IoT Hub endpoints</a:t>
            </a:r>
            <a:endParaRPr lang="en-US" dirty="0"/>
          </a:p>
        </p:txBody>
      </p:sp>
      <p:sp>
        <p:nvSpPr>
          <p:cNvPr id="19" name="Rectangle 18"/>
          <p:cNvSpPr/>
          <p:nvPr/>
        </p:nvSpPr>
        <p:spPr bwMode="auto">
          <a:xfrm>
            <a:off x="1189093" y="2857013"/>
            <a:ext cx="974279" cy="1371761"/>
          </a:xfrm>
          <a:prstGeom prst="rect">
            <a:avLst/>
          </a:prstGeom>
          <a:solidFill>
            <a:schemeClr val="accent1">
              <a:lumMod val="75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a:t>
            </a: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5" name="Rectangle 24"/>
          <p:cNvSpPr/>
          <p:nvPr/>
        </p:nvSpPr>
        <p:spPr>
          <a:xfrm>
            <a:off x="9510042" y="2399995"/>
            <a:ext cx="2210495" cy="7621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Event processing</a:t>
            </a:r>
          </a:p>
        </p:txBody>
      </p:sp>
      <p:sp>
        <p:nvSpPr>
          <p:cNvPr id="26" name="Rectangle 25"/>
          <p:cNvSpPr/>
          <p:nvPr/>
        </p:nvSpPr>
        <p:spPr>
          <a:xfrm>
            <a:off x="9510041" y="3287616"/>
            <a:ext cx="2210495" cy="17891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Device runtime logic</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Rectangle 26"/>
          <p:cNvSpPr/>
          <p:nvPr/>
        </p:nvSpPr>
        <p:spPr>
          <a:xfrm>
            <a:off x="9508408" y="5188881"/>
            <a:ext cx="2210495" cy="7873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Device provisioning and management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p:cNvSpPr/>
          <p:nvPr/>
        </p:nvSpPr>
        <p:spPr bwMode="auto">
          <a:xfrm>
            <a:off x="4023700" y="2308555"/>
            <a:ext cx="4206195" cy="3667627"/>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IoT </a:t>
            </a: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Hub</a:t>
            </a:r>
          </a:p>
        </p:txBody>
      </p:sp>
      <p:grpSp>
        <p:nvGrpSpPr>
          <p:cNvPr id="11" name="Group 10"/>
          <p:cNvGrpSpPr/>
          <p:nvPr/>
        </p:nvGrpSpPr>
        <p:grpSpPr>
          <a:xfrm>
            <a:off x="3932262" y="2857189"/>
            <a:ext cx="1371585" cy="1554464"/>
            <a:chOff x="1829165" y="3680140"/>
            <a:chExt cx="1371585" cy="1554464"/>
          </a:xfrm>
        </p:grpSpPr>
        <p:sp>
          <p:nvSpPr>
            <p:cNvPr id="8" name="Rectangle 7"/>
            <p:cNvSpPr/>
            <p:nvPr/>
          </p:nvSpPr>
          <p:spPr bwMode="auto">
            <a:xfrm>
              <a:off x="1829165" y="3680140"/>
              <a:ext cx="1371585" cy="1554464"/>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a:t>
              </a:r>
              <a:r>
                <a:rPr kumimoji="0" lang="en-US" sz="1400" b="0" i="1"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id</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9" name="Rectangle 8"/>
            <p:cNvSpPr/>
            <p:nvPr/>
          </p:nvSpPr>
          <p:spPr bwMode="auto">
            <a:xfrm>
              <a:off x="2012042" y="4594530"/>
              <a:ext cx="1005829" cy="4571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C2D queue</a:t>
              </a:r>
            </a:p>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endpoint</a:t>
              </a:r>
              <a:endParaRPr kumimoji="0" lang="en-US" sz="12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0" name="Rectangle 9"/>
            <p:cNvSpPr/>
            <p:nvPr/>
          </p:nvSpPr>
          <p:spPr bwMode="auto">
            <a:xfrm>
              <a:off x="2012041" y="4045896"/>
              <a:ext cx="1005829" cy="4571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D2C send endpoint</a:t>
              </a:r>
              <a:endParaRPr kumimoji="0" lang="en-US" sz="12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sp>
        <p:nvSpPr>
          <p:cNvPr id="12" name="Rectangle 11"/>
          <p:cNvSpPr/>
          <p:nvPr/>
        </p:nvSpPr>
        <p:spPr bwMode="auto">
          <a:xfrm>
            <a:off x="3932262" y="4594530"/>
            <a:ext cx="1371585" cy="365757"/>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a:t>
            </a:r>
            <a:r>
              <a:rPr kumimoji="0" lang="en-US" sz="1400" b="0" i="1"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3" name="Rectangle 12"/>
          <p:cNvSpPr/>
          <p:nvPr/>
        </p:nvSpPr>
        <p:spPr bwMode="auto">
          <a:xfrm>
            <a:off x="3932262" y="5076794"/>
            <a:ext cx="1371585" cy="365757"/>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a:t>
            </a:r>
            <a:r>
              <a:rPr kumimoji="0" lang="en-US" sz="1400" b="0" i="1"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 name="Rectangle 13"/>
          <p:cNvSpPr/>
          <p:nvPr/>
        </p:nvSpPr>
        <p:spPr bwMode="auto">
          <a:xfrm>
            <a:off x="3932259" y="5517920"/>
            <a:ext cx="1371585" cy="365757"/>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a:t>
            </a:r>
            <a:r>
              <a:rPr kumimoji="0" lang="en-US" sz="1400" b="0" i="1"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5" name="Rectangle 14"/>
          <p:cNvSpPr/>
          <p:nvPr/>
        </p:nvSpPr>
        <p:spPr bwMode="auto">
          <a:xfrm>
            <a:off x="6949749" y="2857189"/>
            <a:ext cx="1371585" cy="855791"/>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D2C receive endpoint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6" name="Rectangle 15"/>
          <p:cNvSpPr/>
          <p:nvPr/>
        </p:nvSpPr>
        <p:spPr bwMode="auto">
          <a:xfrm>
            <a:off x="6949749" y="3771578"/>
            <a:ext cx="1371585" cy="593466"/>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C2D send endpoint</a:t>
            </a:r>
            <a:endParaRPr kumimoji="0" lang="en-US" sz="1400" b="0" i="1"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7" name="Rectangle 16"/>
          <p:cNvSpPr/>
          <p:nvPr/>
        </p:nvSpPr>
        <p:spPr bwMode="auto">
          <a:xfrm>
            <a:off x="6949748" y="4411652"/>
            <a:ext cx="1371585" cy="777229"/>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smtClean="0">
                <a:ln>
                  <a:noFill/>
                </a:ln>
                <a:gradFill>
                  <a:gsLst>
                    <a:gs pos="16814">
                      <a:srgbClr val="FFFFFF"/>
                    </a:gs>
                    <a:gs pos="46000">
                      <a:srgbClr val="FFFFFF"/>
                    </a:gs>
                  </a:gsLst>
                  <a:lin ang="5400000" scaled="0"/>
                </a:gradFill>
                <a:effectLst/>
                <a:uLnTx/>
                <a:uFillTx/>
                <a:latin typeface="Segoe UI"/>
                <a:ea typeface="+mn-ea"/>
                <a:cs typeface="+mn-cs"/>
              </a:rPr>
              <a:t>Msg</a:t>
            </a: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 feedback and monitoring endpoint</a:t>
            </a:r>
            <a:endParaRPr kumimoji="0" lang="en-US" sz="1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8" name="Rectangle 27"/>
          <p:cNvSpPr/>
          <p:nvPr/>
        </p:nvSpPr>
        <p:spPr bwMode="auto">
          <a:xfrm>
            <a:off x="6949747" y="5259672"/>
            <a:ext cx="1371585" cy="641746"/>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Device identity management</a:t>
            </a:r>
            <a:endParaRPr kumimoji="0" lang="en-US" sz="1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9" name="Rectangle 28"/>
          <p:cNvSpPr/>
          <p:nvPr/>
        </p:nvSpPr>
        <p:spPr bwMode="auto">
          <a:xfrm>
            <a:off x="5443224" y="5442551"/>
            <a:ext cx="1371585" cy="641746"/>
          </a:xfrm>
          <a:prstGeom prst="rect">
            <a:avLst/>
          </a:prstGeom>
          <a:solidFill>
            <a:schemeClr val="accent1">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IoT Hub management</a:t>
            </a:r>
            <a:endParaRPr kumimoji="0" lang="en-US" sz="1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50" name="Straight Arrow Connector 49"/>
          <p:cNvCxnSpPr/>
          <p:nvPr/>
        </p:nvCxnSpPr>
        <p:spPr>
          <a:xfrm flipH="1" flipV="1">
            <a:off x="8412772" y="3007973"/>
            <a:ext cx="1005831" cy="923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8412772" y="3588701"/>
            <a:ext cx="1005831"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8412772" y="4035382"/>
            <a:ext cx="1005831"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8412772" y="4503091"/>
            <a:ext cx="1005831"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8412772" y="5517920"/>
            <a:ext cx="1005831"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303740" y="3447155"/>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286360" y="3995789"/>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1189093" y="4347757"/>
            <a:ext cx="972440" cy="1554639"/>
          </a:xfrm>
          <a:prstGeom prst="rect">
            <a:avLst/>
          </a:prstGeom>
          <a:solidFill>
            <a:schemeClr val="accent1">
              <a:lumMod val="75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Field GW</a:t>
            </a:r>
          </a:p>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a:t>
            </a:r>
          </a:p>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gradFill>
                  <a:gsLst>
                    <a:gs pos="16814">
                      <a:srgbClr val="FFFFFF"/>
                    </a:gs>
                    <a:gs pos="46000">
                      <a:srgbClr val="FFFFFF"/>
                    </a:gs>
                  </a:gsLst>
                  <a:lin ang="5400000" scaled="0"/>
                </a:gradFill>
                <a:effectLst/>
                <a:uLnTx/>
                <a:uFillTx/>
                <a:latin typeface="Segoe UI"/>
                <a:ea typeface="+mn-ea"/>
                <a:cs typeface="+mn-cs"/>
              </a:rPr>
              <a:t>Cloud GW</a:t>
            </a: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93" name="Straight Arrow Connector 92"/>
          <p:cNvCxnSpPr/>
          <p:nvPr/>
        </p:nvCxnSpPr>
        <p:spPr>
          <a:xfrm flipV="1">
            <a:off x="2303740" y="4767673"/>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2312862" y="5245926"/>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2312862" y="5700798"/>
            <a:ext cx="1737340" cy="87"/>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5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6" grpId="0" animBg="1"/>
      <p:bldP spid="27" grpId="0" animBg="1"/>
      <p:bldP spid="12" grpId="0" animBg="1"/>
      <p:bldP spid="13" grpId="0" animBg="1"/>
      <p:bldP spid="14" grpId="0" animBg="1"/>
      <p:bldP spid="15" grpId="0" animBg="1"/>
      <p:bldP spid="16" grpId="0" animBg="1"/>
      <p:bldP spid="17" grpId="0" animBg="1"/>
      <p:bldP spid="28" grpId="0" animBg="1"/>
      <p:bldP spid="29" grpId="0" animBg="1"/>
      <p:bldP spid="9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4130379" y="1668462"/>
            <a:ext cx="8412458" cy="914400"/>
          </a:xfrm>
        </p:spPr>
        <p:txBody>
          <a:bodyPr/>
          <a:lstStyle/>
          <a:p>
            <a:r>
              <a:rPr lang="en-US" dirty="0" smtClean="0"/>
              <a:t>Windows 10 IoT Core preview available for </a:t>
            </a:r>
            <a:r>
              <a:rPr lang="en-US" dirty="0" err="1" smtClean="0"/>
              <a:t>Minnowboard</a:t>
            </a:r>
            <a:r>
              <a:rPr lang="en-US" dirty="0" smtClean="0"/>
              <a:t> Max and Raspberry Pi 2</a:t>
            </a:r>
            <a:endParaRPr lang="en-US" dirty="0"/>
          </a:p>
        </p:txBody>
      </p:sp>
      <p:sp>
        <p:nvSpPr>
          <p:cNvPr id="3" name="Title 2"/>
          <p:cNvSpPr>
            <a:spLocks noGrp="1"/>
          </p:cNvSpPr>
          <p:nvPr>
            <p:ph type="ctrTitle"/>
          </p:nvPr>
        </p:nvSpPr>
        <p:spPr/>
        <p:txBody>
          <a:bodyPr/>
          <a:lstStyle/>
          <a:p>
            <a:r>
              <a:rPr lang="en-US" dirty="0" smtClean="0"/>
              <a:t>Announcing!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836" y="2880447"/>
            <a:ext cx="3209925" cy="24098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436" y="2890264"/>
            <a:ext cx="3209925" cy="2409825"/>
          </a:xfrm>
          <a:prstGeom prst="rect">
            <a:avLst/>
          </a:prstGeom>
        </p:spPr>
      </p:pic>
      <p:sp>
        <p:nvSpPr>
          <p:cNvPr id="7" name="Text Placeholder 3"/>
          <p:cNvSpPr txBox="1">
            <a:spLocks/>
          </p:cNvSpPr>
          <p:nvPr/>
        </p:nvSpPr>
        <p:spPr>
          <a:xfrm>
            <a:off x="5151437" y="5456961"/>
            <a:ext cx="5850341"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a:gradFill>
                  <a:gsLst>
                    <a:gs pos="28302">
                      <a:srgbClr val="404040">
                        <a:lumMod val="75000"/>
                        <a:lumOff val="25000"/>
                      </a:srgbClr>
                    </a:gs>
                    <a:gs pos="67000">
                      <a:srgbClr val="404040">
                        <a:lumMod val="75000"/>
                        <a:lumOff val="25000"/>
                      </a:srgbClr>
                    </a:gs>
                  </a:gsLst>
                  <a:lin ang="5400000" scaled="0"/>
                </a:gradFill>
              </a:rPr>
              <a:t>www.windowsondevices.com</a:t>
            </a:r>
          </a:p>
        </p:txBody>
      </p:sp>
    </p:spTree>
    <p:extLst>
      <p:ext uri="{BB962C8B-B14F-4D97-AF65-F5344CB8AC3E}">
        <p14:creationId xmlns:p14="http://schemas.microsoft.com/office/powerpoint/2010/main" val="266488501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373062" y="1592262"/>
            <a:ext cx="12238038" cy="5952399"/>
          </a:xfrm>
        </p:spPr>
        <p:txBody>
          <a:bodyPr/>
          <a:lstStyle/>
          <a:p>
            <a:r>
              <a:rPr lang="en-US" dirty="0" smtClean="0"/>
              <a:t>Objectives (</a:t>
            </a:r>
            <a:r>
              <a:rPr lang="en-US" sz="2800" dirty="0" smtClean="0"/>
              <a:t>aka </a:t>
            </a:r>
            <a:r>
              <a:rPr lang="en-US" sz="2800" dirty="0"/>
              <a:t>Talk to me </a:t>
            </a:r>
            <a:r>
              <a:rPr lang="en-US" sz="2800" dirty="0" smtClean="0"/>
              <a:t>Goose</a:t>
            </a:r>
            <a:r>
              <a:rPr lang="en-US" dirty="0" smtClean="0"/>
              <a:t>)</a:t>
            </a:r>
          </a:p>
          <a:p>
            <a:r>
              <a:rPr lang="en-US" dirty="0" err="1" smtClean="0"/>
              <a:t>IoT</a:t>
            </a:r>
            <a:r>
              <a:rPr lang="en-US" dirty="0" smtClean="0"/>
              <a:t> in 180 seconds </a:t>
            </a:r>
            <a:r>
              <a:rPr lang="en-US" sz="2800" dirty="0" smtClean="0"/>
              <a:t>(aka I </a:t>
            </a:r>
            <a:r>
              <a:rPr lang="en-US" sz="2800" dirty="0"/>
              <a:t>feel the need</a:t>
            </a:r>
            <a:r>
              <a:rPr lang="en-US" sz="2800" dirty="0" smtClean="0"/>
              <a:t>!)</a:t>
            </a:r>
          </a:p>
          <a:p>
            <a:r>
              <a:rPr lang="en-US" dirty="0" smtClean="0"/>
              <a:t>End to End Demo </a:t>
            </a:r>
            <a:r>
              <a:rPr lang="en-US" sz="2800" dirty="0" smtClean="0"/>
              <a:t>(aka </a:t>
            </a:r>
            <a:r>
              <a:rPr lang="en-AU" sz="2800" dirty="0"/>
              <a:t>Come on, Mav, do some of that pilot </a:t>
            </a:r>
            <a:r>
              <a:rPr lang="en-AU" sz="2800" dirty="0" err="1" smtClean="0"/>
              <a:t>sh</a:t>
            </a:r>
            <a:r>
              <a:rPr lang="en-AU" sz="2800" dirty="0" smtClean="0"/>
              <a:t>**!"</a:t>
            </a:r>
            <a:r>
              <a:rPr lang="en-US" sz="2800" dirty="0" smtClean="0"/>
              <a:t>)</a:t>
            </a:r>
            <a:endParaRPr lang="en-US" sz="2800" dirty="0"/>
          </a:p>
          <a:p>
            <a:r>
              <a:rPr lang="en-US" dirty="0" smtClean="0"/>
              <a:t>Peeling the demo apart </a:t>
            </a:r>
            <a:r>
              <a:rPr lang="en-US" sz="2800" dirty="0" smtClean="0"/>
              <a:t>(aka </a:t>
            </a:r>
            <a:r>
              <a:rPr lang="en-US" sz="2800" dirty="0" err="1" smtClean="0"/>
              <a:t>Goooooose</a:t>
            </a:r>
            <a:r>
              <a:rPr lang="en-US" sz="2800" dirty="0" smtClean="0"/>
              <a:t>! Too soon?)</a:t>
            </a:r>
          </a:p>
          <a:p>
            <a:r>
              <a:rPr lang="en-US" dirty="0" smtClean="0"/>
              <a:t>Other Options </a:t>
            </a:r>
            <a:r>
              <a:rPr lang="en-US" sz="2800" dirty="0" smtClean="0"/>
              <a:t>(aka </a:t>
            </a:r>
            <a:r>
              <a:rPr lang="en-AU" sz="2800" dirty="0"/>
              <a:t>You don't own these planes son the tax payers </a:t>
            </a:r>
            <a:r>
              <a:rPr lang="en-AU" sz="2800" dirty="0" smtClean="0"/>
              <a:t>do</a:t>
            </a:r>
            <a:r>
              <a:rPr lang="en-US" sz="2800" dirty="0" smtClean="0"/>
              <a:t>)</a:t>
            </a:r>
          </a:p>
          <a:p>
            <a:r>
              <a:rPr lang="en-US" dirty="0" smtClean="0"/>
              <a:t>What’s </a:t>
            </a:r>
            <a:r>
              <a:rPr lang="en-US" strike="sngStrike" dirty="0" smtClean="0">
                <a:solidFill>
                  <a:srgbClr val="FF0000"/>
                </a:solidFill>
              </a:rPr>
              <a:t>Next</a:t>
            </a:r>
            <a:r>
              <a:rPr lang="en-US" dirty="0" smtClean="0"/>
              <a:t> Now </a:t>
            </a:r>
            <a:r>
              <a:rPr lang="en-US" sz="2800" dirty="0" smtClean="0"/>
              <a:t>(aka </a:t>
            </a:r>
            <a:r>
              <a:rPr lang="en-US" sz="2800" dirty="0"/>
              <a:t>Inverted dive with a Mig-28</a:t>
            </a:r>
            <a:r>
              <a:rPr lang="en-US" sz="2800" dirty="0" smtClean="0"/>
              <a:t>)</a:t>
            </a:r>
            <a:endParaRPr lang="en-US" sz="2800" dirty="0"/>
          </a:p>
          <a:p>
            <a:pPr marL="0" indent="0">
              <a:buNone/>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Agenda</a:t>
            </a:r>
            <a:endParaRPr lang="en-US" dirty="0"/>
          </a:p>
        </p:txBody>
      </p:sp>
      <p:pic>
        <p:nvPicPr>
          <p:cNvPr id="4" name="Picture 3"/>
          <p:cNvPicPr>
            <a:picLocks noChangeAspect="1"/>
          </p:cNvPicPr>
          <p:nvPr/>
        </p:nvPicPr>
        <p:blipFill>
          <a:blip r:embed="rId2"/>
          <a:stretch>
            <a:fillRect/>
          </a:stretch>
        </p:blipFill>
        <p:spPr>
          <a:xfrm>
            <a:off x="8366000" y="488950"/>
            <a:ext cx="3681537" cy="1865312"/>
          </a:xfrm>
          <a:prstGeom prst="rect">
            <a:avLst/>
          </a:prstGeom>
        </p:spPr>
      </p:pic>
    </p:spTree>
    <p:extLst>
      <p:ext uri="{BB962C8B-B14F-4D97-AF65-F5344CB8AC3E}">
        <p14:creationId xmlns:p14="http://schemas.microsoft.com/office/powerpoint/2010/main" val="242783601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0"/>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00"/>
                </a:solidFill>
                <a:effectLst/>
                <a:uLnTx/>
                <a:uFillTx/>
                <a:latin typeface="Segoe UI"/>
                <a:ea typeface="Segoe UI" pitchFamily="34" charset="0"/>
                <a:cs typeface="Segoe UI" pitchFamily="34" charset="0"/>
              </a:rPr>
              <a:t>Platform Services</a:t>
            </a:r>
            <a:endParaRPr kumimoji="0" lang="en-US" sz="1400"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sp>
        <p:nvSpPr>
          <p:cNvPr id="75" name="Rectangle 74"/>
          <p:cNvSpPr/>
          <p:nvPr/>
        </p:nvSpPr>
        <p:spPr bwMode="auto">
          <a:xfrm>
            <a:off x="355123" y="532357"/>
            <a:ext cx="1547714" cy="397510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Security &amp; Management</a:t>
            </a:r>
            <a:endPar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7" name="Rectangle 86"/>
          <p:cNvSpPr/>
          <p:nvPr/>
        </p:nvSpPr>
        <p:spPr bwMode="auto">
          <a:xfrm>
            <a:off x="-1" y="4557779"/>
            <a:ext cx="12436475" cy="2453056"/>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00"/>
                </a:solidFill>
                <a:effectLst/>
                <a:uLnTx/>
                <a:uFillTx/>
                <a:latin typeface="Segoe UI"/>
                <a:ea typeface="Segoe UI" pitchFamily="34" charset="0"/>
                <a:cs typeface="Segoe UI" pitchFamily="34" charset="0"/>
              </a:rPr>
              <a:t>Infrastructure Services</a:t>
            </a:r>
            <a:endParaRPr kumimoji="0" lang="en-US" sz="1400"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(24 Regions, 19 Online)</a:t>
            </a:r>
            <a:endPar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p:cNvGrpSpPr/>
          <p:nvPr/>
        </p:nvGrpSpPr>
        <p:grpSpPr>
          <a:xfrm>
            <a:off x="-251368" y="6292884"/>
            <a:ext cx="12855263" cy="780290"/>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sp>
        <p:nvSpPr>
          <p:cNvPr id="41" name="Rectangle 40"/>
          <p:cNvSpPr/>
          <p:nvPr/>
        </p:nvSpPr>
        <p:spPr bwMode="auto">
          <a:xfrm>
            <a:off x="4269354" y="533899"/>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Mobile</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p:cNvGrpSpPr/>
          <p:nvPr/>
        </p:nvGrpSpPr>
        <p:grpSpPr>
          <a:xfrm>
            <a:off x="4603793" y="971233"/>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4609619" y="1463199"/>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6480828" y="933145"/>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5532214" y="954682"/>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5546501" y="1472253"/>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6490254" y="1467580"/>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nvGrpSpPr>
          <p:cNvPr id="395" name="Group 394"/>
          <p:cNvGrpSpPr/>
          <p:nvPr/>
        </p:nvGrpSpPr>
        <p:grpSpPr>
          <a:xfrm>
            <a:off x="2015081" y="3603662"/>
            <a:ext cx="2405851" cy="840484"/>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sp>
        <p:nvSpPr>
          <p:cNvPr id="39" name="Rectangle 38"/>
          <p:cNvSpPr/>
          <p:nvPr/>
        </p:nvSpPr>
        <p:spPr bwMode="auto">
          <a:xfrm>
            <a:off x="4632210" y="2108227"/>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a:t>
            </a:r>
            <a:r>
              <a:rPr kumimoji="0" lang="en-US" sz="1200" b="1"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1" name="Group 380"/>
          <p:cNvGrpSpPr/>
          <p:nvPr/>
        </p:nvGrpSpPr>
        <p:grpSpPr>
          <a:xfrm>
            <a:off x="5031960" y="2649539"/>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6197583" y="2684711"/>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4965224" y="3815407"/>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4996052" y="3254067"/>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6195420" y="3262006"/>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6233536" y="3858713"/>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nvGrpSpPr>
          <p:cNvPr id="334" name="Group 333"/>
          <p:cNvGrpSpPr/>
          <p:nvPr/>
        </p:nvGrpSpPr>
        <p:grpSpPr>
          <a:xfrm>
            <a:off x="559429" y="1637646"/>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9429" y="2171822"/>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9429" y="2703666"/>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9429" y="1185268"/>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9429" y="3195196"/>
            <a:ext cx="1006664" cy="360439"/>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sp>
        <p:nvSpPr>
          <p:cNvPr id="40" name="Rectangle 39"/>
          <p:cNvSpPr/>
          <p:nvPr/>
        </p:nvSpPr>
        <p:spPr bwMode="auto">
          <a:xfrm>
            <a:off x="1997902" y="2112859"/>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7" name="Group 376"/>
          <p:cNvGrpSpPr/>
          <p:nvPr/>
        </p:nvGrpSpPr>
        <p:grpSpPr>
          <a:xfrm>
            <a:off x="3276558" y="2523697"/>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2242398" y="3063151"/>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3284906" y="3056106"/>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2236008" y="2524891"/>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nvGrpSpPr>
          <p:cNvPr id="336" name="Group 335"/>
          <p:cNvGrpSpPr/>
          <p:nvPr/>
        </p:nvGrpSpPr>
        <p:grpSpPr>
          <a:xfrm>
            <a:off x="559429" y="3649148"/>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439349" y="541203"/>
            <a:ext cx="1569938" cy="3957415"/>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endParaRPr kumimoji="0" lang="en-US" sz="13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0697439" y="2262240"/>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80232" y="4125643"/>
            <a:ext cx="1005745" cy="331029"/>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74756" y="3685152"/>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89001" y="3254678"/>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a:off x="7595795" y="2110778"/>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8" name="Group 387"/>
          <p:cNvGrpSpPr/>
          <p:nvPr/>
        </p:nvGrpSpPr>
        <p:grpSpPr>
          <a:xfrm>
            <a:off x="8061211" y="2674255"/>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7987468" y="3889810"/>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034874" y="3239964"/>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095776" y="3265658"/>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101208" y="3868488"/>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069154" y="2676762"/>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sp>
        <p:nvSpPr>
          <p:cNvPr id="9" name="Freeform 8"/>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4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337" name="Group 336"/>
          <p:cNvGrpSpPr/>
          <p:nvPr/>
        </p:nvGrpSpPr>
        <p:grpSpPr>
          <a:xfrm>
            <a:off x="10717360" y="1196219"/>
            <a:ext cx="1011280" cy="334318"/>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70" y="5231313"/>
            <a:ext cx="843562" cy="346180"/>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640978" y="5217867"/>
            <a:ext cx="812799" cy="359540"/>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353" y="5231315"/>
            <a:ext cx="915430" cy="363427"/>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042" y="5231314"/>
            <a:ext cx="835223" cy="363427"/>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592" y="5231313"/>
            <a:ext cx="836224" cy="363427"/>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7259" y="5237334"/>
            <a:ext cx="808197" cy="356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798" y="1670908"/>
            <a:ext cx="972163" cy="344145"/>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495191" y="5230981"/>
            <a:ext cx="921643" cy="34642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2540" y="5230981"/>
            <a:ext cx="870398" cy="34642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686829" y="2764722"/>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35" name="Rectangle 34"/>
          <p:cNvSpPr/>
          <p:nvPr/>
        </p:nvSpPr>
        <p:spPr bwMode="auto">
          <a:xfrm>
            <a:off x="2000198" y="532357"/>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4" name="Group 343"/>
          <p:cNvGrpSpPr/>
          <p:nvPr/>
        </p:nvGrpSpPr>
        <p:grpSpPr>
          <a:xfrm>
            <a:off x="2206440" y="890106"/>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2235820" y="1487863"/>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083518" y="1494908"/>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3421951" y="927014"/>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360" name="Freeform 359"/>
          <p:cNvSpPr/>
          <p:nvPr/>
        </p:nvSpPr>
        <p:spPr bwMode="auto">
          <a:xfrm>
            <a:off x="3079900" y="91082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nvGrpSpPr>
          <p:cNvPr id="375" name="Group 374"/>
          <p:cNvGrpSpPr/>
          <p:nvPr/>
        </p:nvGrpSpPr>
        <p:grpSpPr>
          <a:xfrm>
            <a:off x="8120812" y="532357"/>
            <a:ext cx="2247197" cy="143298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a:t>
                </a: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Studio</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525742" y="5237334"/>
            <a:ext cx="861746" cy="356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17" name="Group 416"/>
          <p:cNvGrpSpPr/>
          <p:nvPr/>
        </p:nvGrpSpPr>
        <p:grpSpPr>
          <a:xfrm>
            <a:off x="559429" y="4127817"/>
            <a:ext cx="1008388" cy="309244"/>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nvGrpSpPr>
          <p:cNvPr id="23" name="Group 22"/>
          <p:cNvGrpSpPr/>
          <p:nvPr/>
        </p:nvGrpSpPr>
        <p:grpSpPr>
          <a:xfrm>
            <a:off x="7811111" y="5230981"/>
            <a:ext cx="788455" cy="34642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8248" y="5230981"/>
            <a:ext cx="870398" cy="34642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9070" y="5231313"/>
            <a:ext cx="829620" cy="346180"/>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2603772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500" tmFilter="0, 0; .2, .5; .8, .5; 1, 0"/>
                                        <p:tgtEl>
                                          <p:spTgt spid="381"/>
                                        </p:tgtEl>
                                      </p:cBhvr>
                                    </p:animEffect>
                                    <p:animScale>
                                      <p:cBhvr>
                                        <p:cTn id="7" dur="250" autoRev="1" fill="hold"/>
                                        <p:tgtEl>
                                          <p:spTgt spid="381"/>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384"/>
                                        </p:tgtEl>
                                      </p:cBhvr>
                                    </p:animEffect>
                                    <p:animScale>
                                      <p:cBhvr>
                                        <p:cTn id="10" dur="250" autoRev="1" fill="hold"/>
                                        <p:tgtEl>
                                          <p:spTgt spid="384"/>
                                        </p:tgtEl>
                                      </p:cBhvr>
                                      <p:by x="105000" y="105000"/>
                                    </p:animScale>
                                  </p:childTnLst>
                                </p:cTn>
                              </p:par>
                              <p:par>
                                <p:cTn id="11" presetID="26" presetClass="emph" presetSubtype="0" repeatCount="indefinite" fill="hold" nodeType="withEffect">
                                  <p:stCondLst>
                                    <p:cond delay="0"/>
                                  </p:stCondLst>
                                  <p:endCondLst>
                                    <p:cond evt="onNext" delay="0">
                                      <p:tgtEl>
                                        <p:sldTgt/>
                                      </p:tgtEl>
                                    </p:cond>
                                  </p:endCondLst>
                                  <p:childTnLst>
                                    <p:animEffect transition="out" filter="fade">
                                      <p:cBhvr>
                                        <p:cTn id="12" dur="500" tmFilter="0, 0; .2, .5; .8, .5; 1, 0"/>
                                        <p:tgtEl>
                                          <p:spTgt spid="383"/>
                                        </p:tgtEl>
                                      </p:cBhvr>
                                    </p:animEffect>
                                    <p:animScale>
                                      <p:cBhvr>
                                        <p:cTn id="13" dur="250" autoRev="1" fill="hold"/>
                                        <p:tgtEl>
                                          <p:spTgt spid="383"/>
                                        </p:tgtEl>
                                      </p:cBhvr>
                                      <p:by x="105000" y="105000"/>
                                    </p:animScale>
                                  </p:childTnLst>
                                </p:cTn>
                              </p:par>
                              <p:par>
                                <p:cTn id="14" presetID="26" presetClass="emph" presetSubtype="0" repeatCount="indefinite" fill="hold" nodeType="withEffect">
                                  <p:stCondLst>
                                    <p:cond delay="0"/>
                                  </p:stCondLst>
                                  <p:endCondLst>
                                    <p:cond evt="onNext" delay="0">
                                      <p:tgtEl>
                                        <p:sldTgt/>
                                      </p:tgtEl>
                                    </p:cond>
                                  </p:endCondLst>
                                  <p:childTnLst>
                                    <p:animEffect transition="out" filter="fade">
                                      <p:cBhvr>
                                        <p:cTn id="15" dur="500" tmFilter="0, 0; .2, .5; .8, .5; 1, 0"/>
                                        <p:tgtEl>
                                          <p:spTgt spid="386"/>
                                        </p:tgtEl>
                                      </p:cBhvr>
                                    </p:animEffect>
                                    <p:animScale>
                                      <p:cBhvr>
                                        <p:cTn id="16" dur="250" autoRev="1" fill="hold"/>
                                        <p:tgtEl>
                                          <p:spTgt spid="386"/>
                                        </p:tgtEl>
                                      </p:cBhvr>
                                      <p:by x="105000" y="105000"/>
                                    </p:animScale>
                                  </p:childTnLst>
                                </p:cTn>
                              </p:par>
                              <p:par>
                                <p:cTn id="17" presetID="26" presetClass="emph" presetSubtype="0" repeatCount="indefinite" fill="hold" nodeType="withEffect">
                                  <p:stCondLst>
                                    <p:cond delay="0"/>
                                  </p:stCondLst>
                                  <p:endCondLst>
                                    <p:cond evt="onNext" delay="0">
                                      <p:tgtEl>
                                        <p:sldTgt/>
                                      </p:tgtEl>
                                    </p:cond>
                                  </p:endCondLst>
                                  <p:childTnLst>
                                    <p:animEffect transition="out" filter="fade">
                                      <p:cBhvr>
                                        <p:cTn id="18" dur="500" tmFilter="0, 0; .2, .5; .8, .5; 1, 0"/>
                                        <p:tgtEl>
                                          <p:spTgt spid="385"/>
                                        </p:tgtEl>
                                      </p:cBhvr>
                                    </p:animEffect>
                                    <p:animScale>
                                      <p:cBhvr>
                                        <p:cTn id="19" dur="250" autoRev="1" fill="hold"/>
                                        <p:tgtEl>
                                          <p:spTgt spid="385"/>
                                        </p:tgtEl>
                                      </p:cBhvr>
                                      <p:by x="105000" y="105000"/>
                                    </p:animScale>
                                  </p:childTnLst>
                                </p:cTn>
                              </p:par>
                              <p:par>
                                <p:cTn id="20" presetID="26" presetClass="emph" presetSubtype="0" repeatCount="indefinite" fill="hold" nodeType="withEffect">
                                  <p:stCondLst>
                                    <p:cond delay="0"/>
                                  </p:stCondLst>
                                  <p:endCondLst>
                                    <p:cond evt="onNext" delay="0">
                                      <p:tgtEl>
                                        <p:sldTgt/>
                                      </p:tgtEl>
                                    </p:cond>
                                  </p:endCondLst>
                                  <p:childTnLst>
                                    <p:animEffect transition="out" filter="fade">
                                      <p:cBhvr>
                                        <p:cTn id="21" dur="500" tmFilter="0, 0; .2, .5; .8, .5; 1, 0"/>
                                        <p:tgtEl>
                                          <p:spTgt spid="382"/>
                                        </p:tgtEl>
                                      </p:cBhvr>
                                    </p:animEffect>
                                    <p:animScale>
                                      <p:cBhvr>
                                        <p:cTn id="22" dur="250" autoRev="1" fill="hold"/>
                                        <p:tgtEl>
                                          <p:spTgt spid="382"/>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repeatCount="indefinite" fill="hold" nodeType="clickEffect">
                                  <p:stCondLst>
                                    <p:cond delay="0"/>
                                  </p:stCondLst>
                                  <p:endCondLst>
                                    <p:cond evt="onNext" delay="0">
                                      <p:tgtEl>
                                        <p:sldTgt/>
                                      </p:tgtEl>
                                    </p:cond>
                                  </p:endCondLst>
                                  <p:childTnLst>
                                    <p:animEffect transition="out" filter="fade">
                                      <p:cBhvr>
                                        <p:cTn id="26" dur="500" tmFilter="0, 0; .2, .5; .8, .5; 1, 0"/>
                                        <p:tgtEl>
                                          <p:spTgt spid="388"/>
                                        </p:tgtEl>
                                      </p:cBhvr>
                                    </p:animEffect>
                                    <p:animScale>
                                      <p:cBhvr>
                                        <p:cTn id="27" dur="250" autoRev="1" fill="hold"/>
                                        <p:tgtEl>
                                          <p:spTgt spid="388"/>
                                        </p:tgtEl>
                                      </p:cBhvr>
                                      <p:by x="105000" y="105000"/>
                                    </p:animScale>
                                  </p:childTnLst>
                                </p:cTn>
                              </p:par>
                              <p:par>
                                <p:cTn id="28" presetID="26" presetClass="emph" presetSubtype="0" repeatCount="indefinite" fill="hold" nodeType="withEffect">
                                  <p:stCondLst>
                                    <p:cond delay="0"/>
                                  </p:stCondLst>
                                  <p:endCondLst>
                                    <p:cond evt="onNext" delay="0">
                                      <p:tgtEl>
                                        <p:sldTgt/>
                                      </p:tgtEl>
                                    </p:cond>
                                  </p:endCondLst>
                                  <p:childTnLst>
                                    <p:animEffect transition="out" filter="fade">
                                      <p:cBhvr>
                                        <p:cTn id="29" dur="500" tmFilter="0, 0; .2, .5; .8, .5; 1, 0"/>
                                        <p:tgtEl>
                                          <p:spTgt spid="389"/>
                                        </p:tgtEl>
                                      </p:cBhvr>
                                    </p:animEffect>
                                    <p:animScale>
                                      <p:cBhvr>
                                        <p:cTn id="30" dur="250" autoRev="1" fill="hold"/>
                                        <p:tgtEl>
                                          <p:spTgt spid="389"/>
                                        </p:tgtEl>
                                      </p:cBhvr>
                                      <p:by x="105000" y="105000"/>
                                    </p:animScale>
                                  </p:childTnLst>
                                </p:cTn>
                              </p:par>
                              <p:par>
                                <p:cTn id="31" presetID="26" presetClass="emph" presetSubtype="0" repeatCount="indefinite" fill="hold" nodeType="withEffect">
                                  <p:stCondLst>
                                    <p:cond delay="0"/>
                                  </p:stCondLst>
                                  <p:endCondLst>
                                    <p:cond evt="onNext" delay="0">
                                      <p:tgtEl>
                                        <p:sldTgt/>
                                      </p:tgtEl>
                                    </p:cond>
                                  </p:endCondLst>
                                  <p:childTnLst>
                                    <p:animEffect transition="out" filter="fade">
                                      <p:cBhvr>
                                        <p:cTn id="32" dur="500" tmFilter="0, 0; .2, .5; .8, .5; 1, 0"/>
                                        <p:tgtEl>
                                          <p:spTgt spid="390"/>
                                        </p:tgtEl>
                                      </p:cBhvr>
                                    </p:animEffect>
                                    <p:animScale>
                                      <p:cBhvr>
                                        <p:cTn id="33" dur="250" autoRev="1" fill="hold"/>
                                        <p:tgtEl>
                                          <p:spTgt spid="390"/>
                                        </p:tgtEl>
                                      </p:cBhvr>
                                      <p:by x="105000" y="105000"/>
                                    </p:animScale>
                                  </p:childTnLst>
                                </p:cTn>
                              </p:par>
                              <p:par>
                                <p:cTn id="34" presetID="26" presetClass="emph" presetSubtype="0" repeatCount="indefinite" fill="hold" nodeType="withEffect">
                                  <p:stCondLst>
                                    <p:cond delay="0"/>
                                  </p:stCondLst>
                                  <p:endCondLst>
                                    <p:cond evt="onNext" delay="0">
                                      <p:tgtEl>
                                        <p:sldTgt/>
                                      </p:tgtEl>
                                    </p:cond>
                                  </p:endCondLst>
                                  <p:childTnLst>
                                    <p:animEffect transition="out" filter="fade">
                                      <p:cBhvr>
                                        <p:cTn id="35" dur="500" tmFilter="0, 0; .2, .5; .8, .5; 1, 0"/>
                                        <p:tgtEl>
                                          <p:spTgt spid="393"/>
                                        </p:tgtEl>
                                      </p:cBhvr>
                                    </p:animEffect>
                                    <p:animScale>
                                      <p:cBhvr>
                                        <p:cTn id="36" dur="250" autoRev="1" fill="hold"/>
                                        <p:tgtEl>
                                          <p:spTgt spid="393"/>
                                        </p:tgtEl>
                                      </p:cBhvr>
                                      <p:by x="105000" y="105000"/>
                                    </p:animScale>
                                  </p:childTnLst>
                                </p:cTn>
                              </p:par>
                              <p:par>
                                <p:cTn id="37" presetID="26" presetClass="emph" presetSubtype="0" repeatCount="indefinite" fill="hold" nodeType="withEffect">
                                  <p:stCondLst>
                                    <p:cond delay="0"/>
                                  </p:stCondLst>
                                  <p:endCondLst>
                                    <p:cond evt="onNext" delay="0">
                                      <p:tgtEl>
                                        <p:sldTgt/>
                                      </p:tgtEl>
                                    </p:cond>
                                  </p:endCondLst>
                                  <p:childTnLst>
                                    <p:animEffect transition="out" filter="fade">
                                      <p:cBhvr>
                                        <p:cTn id="38" dur="500" tmFilter="0, 0; .2, .5; .8, .5; 1, 0"/>
                                        <p:tgtEl>
                                          <p:spTgt spid="16"/>
                                        </p:tgtEl>
                                      </p:cBhvr>
                                    </p:animEffect>
                                    <p:animScale>
                                      <p:cBhvr>
                                        <p:cTn id="39" dur="250" autoRev="1" fill="hold"/>
                                        <p:tgtEl>
                                          <p:spTgt spid="16"/>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6" presetClass="emph" presetSubtype="0" repeatCount="indefinite" fill="hold" nodeType="clickEffect">
                                  <p:stCondLst>
                                    <p:cond delay="0"/>
                                  </p:stCondLst>
                                  <p:endCondLst>
                                    <p:cond evt="onNext" delay="0">
                                      <p:tgtEl>
                                        <p:sldTgt/>
                                      </p:tgtEl>
                                    </p:cond>
                                  </p:endCondLst>
                                  <p:childTnLst>
                                    <p:animEffect transition="out" filter="fade">
                                      <p:cBhvr>
                                        <p:cTn id="43" dur="500" tmFilter="0, 0; .2, .5; .8, .5; 1, 0"/>
                                        <p:tgtEl>
                                          <p:spTgt spid="139"/>
                                        </p:tgtEl>
                                      </p:cBhvr>
                                    </p:animEffect>
                                    <p:animScale>
                                      <p:cBhvr>
                                        <p:cTn id="44" dur="250" autoRev="1" fill="hold"/>
                                        <p:tgtEl>
                                          <p:spTgt spid="139"/>
                                        </p:tgtEl>
                                      </p:cBhvr>
                                      <p:by x="105000" y="105000"/>
                                    </p:animScale>
                                  </p:childTnLst>
                                </p:cTn>
                              </p:par>
                              <p:par>
                                <p:cTn id="45" presetID="26" presetClass="emph" presetSubtype="0" repeatCount="indefinite" fill="hold" nodeType="withEffect">
                                  <p:stCondLst>
                                    <p:cond delay="0"/>
                                  </p:stCondLst>
                                  <p:endCondLst>
                                    <p:cond evt="onNext" delay="0">
                                      <p:tgtEl>
                                        <p:sldTgt/>
                                      </p:tgtEl>
                                    </p:cond>
                                  </p:endCondLst>
                                  <p:childTnLst>
                                    <p:animEffect transition="out" filter="fade">
                                      <p:cBhvr>
                                        <p:cTn id="46" dur="500" tmFilter="0, 0; .2, .5; .8, .5; 1, 0"/>
                                        <p:tgtEl>
                                          <p:spTgt spid="137"/>
                                        </p:tgtEl>
                                      </p:cBhvr>
                                    </p:animEffect>
                                    <p:animScale>
                                      <p:cBhvr>
                                        <p:cTn id="47" dur="250" autoRev="1" fill="hold"/>
                                        <p:tgtEl>
                                          <p:spTgt spid="137"/>
                                        </p:tgtEl>
                                      </p:cBhvr>
                                      <p:by x="105000" y="105000"/>
                                    </p:animScale>
                                  </p:childTnLst>
                                </p:cTn>
                              </p:par>
                              <p:par>
                                <p:cTn id="48" presetID="26" presetClass="emph" presetSubtype="0" repeatCount="indefinite" fill="hold" nodeType="withEffect">
                                  <p:stCondLst>
                                    <p:cond delay="0"/>
                                  </p:stCondLst>
                                  <p:endCondLst>
                                    <p:cond evt="onNext" delay="0">
                                      <p:tgtEl>
                                        <p:sldTgt/>
                                      </p:tgtEl>
                                    </p:cond>
                                  </p:endCondLst>
                                  <p:childTnLst>
                                    <p:animEffect transition="out" filter="fade">
                                      <p:cBhvr>
                                        <p:cTn id="49" dur="500" tmFilter="0, 0; .2, .5; .8, .5; 1, 0"/>
                                        <p:tgtEl>
                                          <p:spTgt spid="138"/>
                                        </p:tgtEl>
                                      </p:cBhvr>
                                    </p:animEffect>
                                    <p:animScale>
                                      <p:cBhvr>
                                        <p:cTn id="50" dur="250" autoRev="1" fill="hold"/>
                                        <p:tgtEl>
                                          <p:spTgt spid="138"/>
                                        </p:tgtEl>
                                      </p:cBhvr>
                                      <p:by x="105000" y="105000"/>
                                    </p:animScale>
                                  </p:childTnLst>
                                </p:cTn>
                              </p:par>
                              <p:par>
                                <p:cTn id="51" presetID="26" presetClass="emph" presetSubtype="0" repeatCount="indefinite" fill="hold" nodeType="withEffect">
                                  <p:stCondLst>
                                    <p:cond delay="0"/>
                                  </p:stCondLst>
                                  <p:endCondLst>
                                    <p:cond evt="onNext" delay="0">
                                      <p:tgtEl>
                                        <p:sldTgt/>
                                      </p:tgtEl>
                                    </p:cond>
                                  </p:endCondLst>
                                  <p:childTnLst>
                                    <p:animEffect transition="out" filter="fade">
                                      <p:cBhvr>
                                        <p:cTn id="52" dur="500" tmFilter="0, 0; .2, .5; .8, .5; 1, 0"/>
                                        <p:tgtEl>
                                          <p:spTgt spid="140"/>
                                        </p:tgtEl>
                                      </p:cBhvr>
                                    </p:animEffect>
                                    <p:animScale>
                                      <p:cBhvr>
                                        <p:cTn id="53" dur="250" autoRev="1" fill="hold"/>
                                        <p:tgtEl>
                                          <p:spTgt spid="140"/>
                                        </p:tgtEl>
                                      </p:cBhvr>
                                      <p:by x="105000" y="105000"/>
                                    </p:animScale>
                                  </p:childTnLst>
                                </p:cTn>
                              </p:par>
                              <p:par>
                                <p:cTn id="54" presetID="26" presetClass="emph" presetSubtype="0" repeatCount="indefinite" fill="hold" nodeType="withEffect">
                                  <p:stCondLst>
                                    <p:cond delay="0"/>
                                  </p:stCondLst>
                                  <p:endCondLst>
                                    <p:cond evt="onNext" delay="0">
                                      <p:tgtEl>
                                        <p:sldTgt/>
                                      </p:tgtEl>
                                    </p:cond>
                                  </p:endCondLst>
                                  <p:childTnLst>
                                    <p:animEffect transition="out" filter="fade">
                                      <p:cBhvr>
                                        <p:cTn id="55" dur="500" tmFilter="0, 0; .2, .5; .8, .5; 1, 0"/>
                                        <p:tgtEl>
                                          <p:spTgt spid="142"/>
                                        </p:tgtEl>
                                      </p:cBhvr>
                                    </p:animEffect>
                                    <p:animScale>
                                      <p:cBhvr>
                                        <p:cTn id="56" dur="250" autoRev="1" fill="hold"/>
                                        <p:tgtEl>
                                          <p:spTgt spid="142"/>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26" presetClass="emph" presetSubtype="0" repeatCount="indefinite" fill="hold" nodeType="clickEffect">
                                  <p:stCondLst>
                                    <p:cond delay="0"/>
                                  </p:stCondLst>
                                  <p:endCondLst>
                                    <p:cond evt="onNext" delay="0">
                                      <p:tgtEl>
                                        <p:sldTgt/>
                                      </p:tgtEl>
                                    </p:cond>
                                  </p:endCondLst>
                                  <p:childTnLst>
                                    <p:animEffect transition="out" filter="fade">
                                      <p:cBhvr>
                                        <p:cTn id="60" dur="500" tmFilter="0, 0; .2, .5; .8, .5; 1, 0"/>
                                        <p:tgtEl>
                                          <p:spTgt spid="376"/>
                                        </p:tgtEl>
                                      </p:cBhvr>
                                    </p:animEffect>
                                    <p:animScale>
                                      <p:cBhvr>
                                        <p:cTn id="61" dur="250" autoRev="1" fill="hold"/>
                                        <p:tgtEl>
                                          <p:spTgt spid="376"/>
                                        </p:tgtEl>
                                      </p:cBhvr>
                                      <p:by x="105000" y="105000"/>
                                    </p:animScale>
                                  </p:childTnLst>
                                </p:cTn>
                              </p:par>
                              <p:par>
                                <p:cTn id="62" presetID="26" presetClass="emph" presetSubtype="0" repeatCount="indefinite" fill="hold" nodeType="withEffect">
                                  <p:stCondLst>
                                    <p:cond delay="0"/>
                                  </p:stCondLst>
                                  <p:endCondLst>
                                    <p:cond evt="onNext" delay="0">
                                      <p:tgtEl>
                                        <p:sldTgt/>
                                      </p:tgtEl>
                                    </p:cond>
                                  </p:endCondLst>
                                  <p:childTnLst>
                                    <p:animEffect transition="out" filter="fade">
                                      <p:cBhvr>
                                        <p:cTn id="63" dur="500" tmFilter="0, 0; .2, .5; .8, .5; 1, 0"/>
                                        <p:tgtEl>
                                          <p:spTgt spid="379"/>
                                        </p:tgtEl>
                                      </p:cBhvr>
                                    </p:animEffect>
                                    <p:animScale>
                                      <p:cBhvr>
                                        <p:cTn id="64" dur="250" autoRev="1" fill="hold"/>
                                        <p:tgtEl>
                                          <p:spTgt spid="379"/>
                                        </p:tgtEl>
                                      </p:cBhvr>
                                      <p:by x="105000" y="105000"/>
                                    </p:animScale>
                                  </p:childTnLst>
                                </p:cTn>
                              </p:par>
                              <p:par>
                                <p:cTn id="65" presetID="26" presetClass="emph" presetSubtype="0" repeatCount="indefinite" fill="hold" nodeType="withEffect">
                                  <p:stCondLst>
                                    <p:cond delay="0"/>
                                  </p:stCondLst>
                                  <p:endCondLst>
                                    <p:cond evt="onNext" delay="0">
                                      <p:tgtEl>
                                        <p:sldTgt/>
                                      </p:tgtEl>
                                    </p:cond>
                                  </p:endCondLst>
                                  <p:childTnLst>
                                    <p:animEffect transition="out" filter="fade">
                                      <p:cBhvr>
                                        <p:cTn id="66" dur="500" tmFilter="0, 0; .2, .5; .8, .5; 1, 0"/>
                                        <p:tgtEl>
                                          <p:spTgt spid="377"/>
                                        </p:tgtEl>
                                      </p:cBhvr>
                                    </p:animEffect>
                                    <p:animScale>
                                      <p:cBhvr>
                                        <p:cTn id="67" dur="250" autoRev="1" fill="hold"/>
                                        <p:tgtEl>
                                          <p:spTgt spid="377"/>
                                        </p:tgtEl>
                                      </p:cBhvr>
                                      <p:by x="105000" y="105000"/>
                                    </p:animScale>
                                  </p:childTnLst>
                                </p:cTn>
                              </p:par>
                              <p:par>
                                <p:cTn id="68" presetID="26" presetClass="emph" presetSubtype="0" repeatCount="indefinite" fill="hold" nodeType="withEffect">
                                  <p:stCondLst>
                                    <p:cond delay="0"/>
                                  </p:stCondLst>
                                  <p:endCondLst>
                                    <p:cond evt="onNext" delay="0">
                                      <p:tgtEl>
                                        <p:sldTgt/>
                                      </p:tgtEl>
                                    </p:cond>
                                  </p:endCondLst>
                                  <p:childTnLst>
                                    <p:animEffect transition="out" filter="fade">
                                      <p:cBhvr>
                                        <p:cTn id="69" dur="500" tmFilter="0, 0; .2, .5; .8, .5; 1, 0"/>
                                        <p:tgtEl>
                                          <p:spTgt spid="378"/>
                                        </p:tgtEl>
                                      </p:cBhvr>
                                    </p:animEffect>
                                    <p:animScale>
                                      <p:cBhvr>
                                        <p:cTn id="70" dur="250" autoRev="1" fill="hold"/>
                                        <p:tgtEl>
                                          <p:spTgt spid="378"/>
                                        </p:tgtEl>
                                      </p:cBhvr>
                                      <p:by x="105000" y="105000"/>
                                    </p:animScale>
                                  </p:childTnLst>
                                </p:cTn>
                              </p:par>
                              <p:par>
                                <p:cTn id="71" presetID="26" presetClass="emph" presetSubtype="0" repeatCount="indefinite" fill="hold" nodeType="withEffect">
                                  <p:stCondLst>
                                    <p:cond delay="0"/>
                                  </p:stCondLst>
                                  <p:endCondLst>
                                    <p:cond evt="onNext" delay="0">
                                      <p:tgtEl>
                                        <p:sldTgt/>
                                      </p:tgtEl>
                                    </p:cond>
                                  </p:endCondLst>
                                  <p:childTnLst>
                                    <p:animEffect transition="out" filter="fade">
                                      <p:cBhvr>
                                        <p:cTn id="72" dur="500" tmFilter="0, 0; .2, .5; .8, .5; 1, 0"/>
                                        <p:tgtEl>
                                          <p:spTgt spid="334"/>
                                        </p:tgtEl>
                                      </p:cBhvr>
                                    </p:animEffect>
                                    <p:animScale>
                                      <p:cBhvr>
                                        <p:cTn id="73" dur="250" autoRev="1" fill="hold"/>
                                        <p:tgtEl>
                                          <p:spTgt spid="334"/>
                                        </p:tgtEl>
                                      </p:cBhvr>
                                      <p:by x="105000" y="105000"/>
                                    </p:animScale>
                                  </p:childTnLst>
                                </p:cTn>
                              </p:par>
                              <p:par>
                                <p:cTn id="74" presetID="26" presetClass="emph" presetSubtype="0" repeatCount="indefinite" fill="hold" nodeType="withEffect">
                                  <p:stCondLst>
                                    <p:cond delay="0"/>
                                  </p:stCondLst>
                                  <p:endCondLst>
                                    <p:cond evt="onNext" delay="0">
                                      <p:tgtEl>
                                        <p:sldTgt/>
                                      </p:tgtEl>
                                    </p:cond>
                                  </p:endCondLst>
                                  <p:childTnLst>
                                    <p:animEffect transition="out" filter="fade">
                                      <p:cBhvr>
                                        <p:cTn id="75" dur="500" tmFilter="0, 0; .2, .5; .8, .5; 1, 0"/>
                                        <p:tgtEl>
                                          <p:spTgt spid="335"/>
                                        </p:tgtEl>
                                      </p:cBhvr>
                                    </p:animEffect>
                                    <p:animScale>
                                      <p:cBhvr>
                                        <p:cTn id="76" dur="250" autoRev="1" fill="hold"/>
                                        <p:tgtEl>
                                          <p:spTgt spid="335"/>
                                        </p:tgtEl>
                                      </p:cBhvr>
                                      <p:by x="105000" y="105000"/>
                                    </p:animScale>
                                  </p:childTnLst>
                                </p:cTn>
                              </p:par>
                              <p:par>
                                <p:cTn id="77" presetID="26" presetClass="emph" presetSubtype="0" repeatCount="indefinite" fill="hold" nodeType="withEffect">
                                  <p:stCondLst>
                                    <p:cond delay="0"/>
                                  </p:stCondLst>
                                  <p:endCondLst>
                                    <p:cond evt="onNext" delay="0">
                                      <p:tgtEl>
                                        <p:sldTgt/>
                                      </p:tgtEl>
                                    </p:cond>
                                  </p:endCondLst>
                                  <p:childTnLst>
                                    <p:animEffect transition="out" filter="fade">
                                      <p:cBhvr>
                                        <p:cTn id="78" dur="500" tmFilter="0, 0; .2, .5; .8, .5; 1, 0"/>
                                        <p:tgtEl>
                                          <p:spTgt spid="331"/>
                                        </p:tgtEl>
                                      </p:cBhvr>
                                    </p:animEffect>
                                    <p:animScale>
                                      <p:cBhvr>
                                        <p:cTn id="79" dur="250" autoRev="1" fill="hold"/>
                                        <p:tgtEl>
                                          <p:spTgt spid="331"/>
                                        </p:tgtEl>
                                      </p:cBhvr>
                                      <p:by x="105000" y="105000"/>
                                    </p:animScale>
                                  </p:childTnLst>
                                </p:cTn>
                              </p:par>
                            </p:childTnLst>
                          </p:cTn>
                        </p:par>
                      </p:childTnLst>
                    </p:cTn>
                  </p:par>
                  <p:par>
                    <p:cTn id="80" fill="hold">
                      <p:stCondLst>
                        <p:cond delay="indefinite"/>
                      </p:stCondLst>
                      <p:childTnLst>
                        <p:par>
                          <p:cTn id="81" fill="hold">
                            <p:stCondLst>
                              <p:cond delay="0"/>
                            </p:stCondLst>
                            <p:childTnLst>
                              <p:par>
                                <p:cTn id="82" presetID="26" presetClass="emph" presetSubtype="0" repeatCount="indefinite" fill="hold" nodeType="clickEffect">
                                  <p:stCondLst>
                                    <p:cond delay="0"/>
                                  </p:stCondLst>
                                  <p:endCondLst>
                                    <p:cond evt="onNext" delay="0">
                                      <p:tgtEl>
                                        <p:sldTgt/>
                                      </p:tgtEl>
                                    </p:cond>
                                  </p:endCondLst>
                                  <p:childTnLst>
                                    <p:animEffect transition="out" filter="fade">
                                      <p:cBhvr>
                                        <p:cTn id="83" dur="500" tmFilter="0, 0; .2, .5; .8, .5; 1, 0"/>
                                        <p:tgtEl>
                                          <p:spTgt spid="344"/>
                                        </p:tgtEl>
                                      </p:cBhvr>
                                    </p:animEffect>
                                    <p:animScale>
                                      <p:cBhvr>
                                        <p:cTn id="84" dur="250" autoRev="1" fill="hold"/>
                                        <p:tgtEl>
                                          <p:spTgt spid="344"/>
                                        </p:tgtEl>
                                      </p:cBhvr>
                                      <p:by x="105000" y="105000"/>
                                    </p:animScale>
                                  </p:childTnLst>
                                </p:cTn>
                              </p:par>
                              <p:par>
                                <p:cTn id="85" presetID="26" presetClass="emph" presetSubtype="0" repeatCount="indefinite" fill="hold" nodeType="withEffect">
                                  <p:stCondLst>
                                    <p:cond delay="0"/>
                                  </p:stCondLst>
                                  <p:endCondLst>
                                    <p:cond evt="onNext" delay="0">
                                      <p:tgtEl>
                                        <p:sldTgt/>
                                      </p:tgtEl>
                                    </p:cond>
                                  </p:endCondLst>
                                  <p:childTnLst>
                                    <p:animEffect transition="out" filter="fade">
                                      <p:cBhvr>
                                        <p:cTn id="86" dur="500" tmFilter="0, 0; .2, .5; .8, .5; 1, 0"/>
                                        <p:tgtEl>
                                          <p:spTgt spid="345"/>
                                        </p:tgtEl>
                                      </p:cBhvr>
                                    </p:animEffect>
                                    <p:animScale>
                                      <p:cBhvr>
                                        <p:cTn id="87" dur="250" autoRev="1" fill="hold"/>
                                        <p:tgtEl>
                                          <p:spTgt spid="345"/>
                                        </p:tgtEl>
                                      </p:cBhvr>
                                      <p:by x="105000" y="105000"/>
                                    </p:animScale>
                                  </p:childTnLst>
                                </p:cTn>
                              </p:par>
                              <p:par>
                                <p:cTn id="88" presetID="26" presetClass="emph" presetSubtype="0" repeatCount="indefinite" fill="hold" nodeType="withEffect">
                                  <p:stCondLst>
                                    <p:cond delay="0"/>
                                  </p:stCondLst>
                                  <p:endCondLst>
                                    <p:cond evt="onNext" delay="0">
                                      <p:tgtEl>
                                        <p:sldTgt/>
                                      </p:tgtEl>
                                    </p:cond>
                                  </p:endCondLst>
                                  <p:childTnLst>
                                    <p:animEffect transition="out" filter="fade">
                                      <p:cBhvr>
                                        <p:cTn id="89" dur="500" tmFilter="0, 0; .2, .5; .8, .5; 1, 0"/>
                                        <p:tgtEl>
                                          <p:spTgt spid="15"/>
                                        </p:tgtEl>
                                      </p:cBhvr>
                                    </p:animEffect>
                                    <p:animScale>
                                      <p:cBhvr>
                                        <p:cTn id="90" dur="250" autoRev="1" fill="hold"/>
                                        <p:tgtEl>
                                          <p:spTgt spid="15"/>
                                        </p:tgtEl>
                                      </p:cBhvr>
                                      <p:by x="105000" y="105000"/>
                                    </p:animScale>
                                  </p:childTnLst>
                                </p:cTn>
                              </p:par>
                              <p:par>
                                <p:cTn id="91" presetID="26" presetClass="emph" presetSubtype="0" repeatCount="indefinite" fill="hold" nodeType="withEffect">
                                  <p:stCondLst>
                                    <p:cond delay="0"/>
                                  </p:stCondLst>
                                  <p:endCondLst>
                                    <p:cond evt="onNext" delay="0">
                                      <p:tgtEl>
                                        <p:sldTgt/>
                                      </p:tgtEl>
                                    </p:cond>
                                  </p:endCondLst>
                                  <p:childTnLst>
                                    <p:animEffect transition="out" filter="fade">
                                      <p:cBhvr>
                                        <p:cTn id="92" dur="500" tmFilter="0, 0; .2, .5; .8, .5; 1, 0"/>
                                        <p:tgtEl>
                                          <p:spTgt spid="13"/>
                                        </p:tgtEl>
                                      </p:cBhvr>
                                    </p:animEffect>
                                    <p:animScale>
                                      <p:cBhvr>
                                        <p:cTn id="93" dur="250" autoRev="1" fill="hold"/>
                                        <p:tgtEl>
                                          <p:spTgt spid="13"/>
                                        </p:tgtEl>
                                      </p:cBhvr>
                                      <p:by x="105000" y="105000"/>
                                    </p:animScale>
                                  </p:childTnLst>
                                </p:cTn>
                              </p:par>
                              <p:par>
                                <p:cTn id="94" presetID="26" presetClass="emph" presetSubtype="0" repeatCount="indefinite" fill="hold" nodeType="withEffect">
                                  <p:stCondLst>
                                    <p:cond delay="0"/>
                                  </p:stCondLst>
                                  <p:endCondLst>
                                    <p:cond evt="onNext" delay="0">
                                      <p:tgtEl>
                                        <p:sldTgt/>
                                      </p:tgtEl>
                                    </p:cond>
                                  </p:endCondLst>
                                  <p:childTnLst>
                                    <p:animEffect transition="out" filter="fade">
                                      <p:cBhvr>
                                        <p:cTn id="95" dur="500" tmFilter="0, 0; .2, .5; .8, .5; 1, 0"/>
                                        <p:tgtEl>
                                          <p:spTgt spid="20"/>
                                        </p:tgtEl>
                                      </p:cBhvr>
                                    </p:animEffect>
                                    <p:animScale>
                                      <p:cBhvr>
                                        <p:cTn id="96"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Useful Resources</a:t>
            </a:r>
            <a:endParaRPr lang="en-US" dirty="0"/>
          </a:p>
        </p:txBody>
      </p:sp>
      <p:sp>
        <p:nvSpPr>
          <p:cNvPr id="5" name="TextBox 4"/>
          <p:cNvSpPr txBox="1"/>
          <p:nvPr/>
        </p:nvSpPr>
        <p:spPr>
          <a:xfrm>
            <a:off x="198437" y="1212850"/>
            <a:ext cx="11963400" cy="5570756"/>
          </a:xfrm>
          <a:prstGeom prst="rect">
            <a:avLst/>
          </a:prstGeom>
          <a:noFill/>
        </p:spPr>
        <p:txBody>
          <a:bodyPr wrap="square" rtlCol="0">
            <a:spAutoFit/>
          </a:bodyPr>
          <a:lstStyle/>
          <a:p>
            <a:pPr marL="2114550" indent="-2114550"/>
            <a:r>
              <a:rPr lang="en-US" dirty="0">
                <a:solidFill>
                  <a:srgbClr val="FFFFFF"/>
                </a:solidFill>
              </a:rPr>
              <a:t>Microsoft </a:t>
            </a:r>
            <a:r>
              <a:rPr lang="en-US" dirty="0" err="1">
                <a:solidFill>
                  <a:srgbClr val="FFFFFF"/>
                </a:solidFill>
              </a:rPr>
              <a:t>IoT</a:t>
            </a:r>
            <a:r>
              <a:rPr lang="en-US" dirty="0">
                <a:solidFill>
                  <a:srgbClr val="FFFFFF"/>
                </a:solidFill>
              </a:rPr>
              <a:t>	</a:t>
            </a:r>
            <a:r>
              <a:rPr lang="en-US" dirty="0">
                <a:solidFill>
                  <a:srgbClr val="FFFFFF"/>
                </a:solidFill>
                <a:hlinkClick r:id="rId3"/>
              </a:rPr>
              <a:t>http://</a:t>
            </a:r>
            <a:r>
              <a:rPr lang="en-US" dirty="0" smtClean="0">
                <a:solidFill>
                  <a:srgbClr val="FFFFFF"/>
                </a:solidFill>
                <a:hlinkClick r:id="rId3"/>
              </a:rPr>
              <a:t>www.microsoft.com/en-us/server-cloud/internet-of-things.aspx</a:t>
            </a:r>
            <a:endParaRPr lang="en-US" dirty="0" smtClean="0">
              <a:solidFill>
                <a:srgbClr val="FFFFFF"/>
              </a:solidFill>
            </a:endParaRPr>
          </a:p>
          <a:p>
            <a:pPr marL="2114550" indent="-2114550"/>
            <a:r>
              <a:rPr lang="en-US" dirty="0" err="1" smtClean="0">
                <a:solidFill>
                  <a:srgbClr val="FFFFFF"/>
                </a:solidFill>
              </a:rPr>
              <a:t>IoT</a:t>
            </a:r>
            <a:r>
              <a:rPr lang="en-US" dirty="0" smtClean="0">
                <a:solidFill>
                  <a:srgbClr val="FFFFFF"/>
                </a:solidFill>
              </a:rPr>
              <a:t> Overview</a:t>
            </a:r>
            <a:r>
              <a:rPr lang="en-US" dirty="0">
                <a:solidFill>
                  <a:srgbClr val="FFFFFF"/>
                </a:solidFill>
              </a:rPr>
              <a:t>	</a:t>
            </a:r>
            <a:r>
              <a:rPr lang="en-US" dirty="0">
                <a:solidFill>
                  <a:srgbClr val="FFFFFF"/>
                </a:solidFill>
                <a:hlinkClick r:id="rId4"/>
              </a:rPr>
              <a:t>https://</a:t>
            </a:r>
            <a:r>
              <a:rPr lang="en-US" dirty="0" smtClean="0">
                <a:solidFill>
                  <a:srgbClr val="FFFFFF"/>
                </a:solidFill>
                <a:hlinkClick r:id="rId4"/>
              </a:rPr>
              <a:t>channel9.msdn.com/events/Build/2015/2-652</a:t>
            </a:r>
            <a:endParaRPr lang="en-US" dirty="0" smtClean="0">
              <a:solidFill>
                <a:srgbClr val="FFFFFF"/>
              </a:solidFill>
            </a:endParaRPr>
          </a:p>
          <a:p>
            <a:pPr marL="2114550" indent="-2114550"/>
            <a:endParaRPr lang="en-US" dirty="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Stream Analytics	</a:t>
            </a:r>
            <a:r>
              <a:rPr lang="en-US" dirty="0" smtClean="0">
                <a:solidFill>
                  <a:srgbClr val="FFFFFF"/>
                </a:solidFill>
                <a:hlinkClick r:id="rId5"/>
              </a:rPr>
              <a:t>http</a:t>
            </a:r>
            <a:r>
              <a:rPr lang="en-US" dirty="0">
                <a:solidFill>
                  <a:srgbClr val="FFFFFF"/>
                </a:solidFill>
                <a:hlinkClick r:id="rId5"/>
              </a:rPr>
              <a:t>://azure.microsoft.com/en-us/services/stream-analytics/</a:t>
            </a:r>
            <a:r>
              <a:rPr lang="en-US" dirty="0" smtClean="0">
                <a:solidFill>
                  <a:srgbClr val="FFFFFF"/>
                </a:solidFill>
              </a:rPr>
              <a:t> </a:t>
            </a:r>
          </a:p>
          <a:p>
            <a:pPr marL="2114550" indent="-2114550"/>
            <a:r>
              <a:rPr lang="en-US" dirty="0" smtClean="0">
                <a:solidFill>
                  <a:srgbClr val="FFFFFF"/>
                </a:solidFill>
              </a:rPr>
              <a:t>Event Hubs	</a:t>
            </a:r>
            <a:r>
              <a:rPr lang="en-US" dirty="0">
                <a:solidFill>
                  <a:srgbClr val="FFFFFF"/>
                </a:solidFill>
                <a:hlinkClick r:id="rId6"/>
              </a:rPr>
              <a:t>http://azure.microsoft.com/en-us/documentation/articles/service-bus-event-hubs-csharp-ephcs-getstarted</a:t>
            </a:r>
            <a:r>
              <a:rPr lang="en-US" dirty="0" smtClean="0">
                <a:solidFill>
                  <a:srgbClr val="FFFFFF"/>
                </a:solidFill>
                <a:hlinkClick r:id="rId6"/>
              </a:rPr>
              <a:t>/</a:t>
            </a:r>
            <a:endParaRPr lang="en-US" dirty="0" smtClean="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Sims</a:t>
            </a:r>
            <a:r>
              <a:rPr lang="en-US" dirty="0">
                <a:solidFill>
                  <a:srgbClr val="FFFFFF"/>
                </a:solidFill>
              </a:rPr>
              <a:t>	</a:t>
            </a:r>
            <a:r>
              <a:rPr lang="en-US" dirty="0">
                <a:solidFill>
                  <a:srgbClr val="FFFFFF"/>
                </a:solidFill>
                <a:hlinkClick r:id="rId7"/>
              </a:rPr>
              <a:t>http://www.digitalcombatsimulator.com/en/products/world</a:t>
            </a:r>
            <a:r>
              <a:rPr lang="en-US" dirty="0" smtClean="0">
                <a:solidFill>
                  <a:srgbClr val="FFFFFF"/>
                </a:solidFill>
                <a:hlinkClick r:id="rId7"/>
              </a:rPr>
              <a:t>/</a:t>
            </a:r>
            <a:endParaRPr lang="en-US" dirty="0" smtClean="0">
              <a:solidFill>
                <a:srgbClr val="FFFFFF"/>
              </a:solidFill>
            </a:endParaRPr>
          </a:p>
          <a:p>
            <a:pPr marL="2114550" indent="-2114550"/>
            <a:r>
              <a:rPr lang="en-US" dirty="0" smtClean="0"/>
              <a:t>	</a:t>
            </a:r>
            <a:r>
              <a:rPr lang="en-US" dirty="0" smtClean="0">
                <a:hlinkClick r:id="rId8"/>
              </a:rPr>
              <a:t>http</a:t>
            </a:r>
            <a:r>
              <a:rPr lang="en-US" dirty="0">
                <a:hlinkClick r:id="rId8"/>
              </a:rPr>
              <a:t>://</a:t>
            </a:r>
            <a:r>
              <a:rPr lang="en-US" dirty="0" smtClean="0">
                <a:hlinkClick r:id="rId8"/>
              </a:rPr>
              <a:t>www.citiesskylines.com</a:t>
            </a:r>
            <a:endParaRPr lang="en-US" dirty="0" smtClean="0"/>
          </a:p>
          <a:p>
            <a:pPr marL="2114550" indent="-2114550"/>
            <a:r>
              <a:rPr lang="en-US" dirty="0"/>
              <a:t>	</a:t>
            </a:r>
            <a:r>
              <a:rPr lang="en-US" dirty="0" smtClean="0">
                <a:hlinkClick r:id="rId9"/>
              </a:rPr>
              <a:t>http://www.steampowered.com</a:t>
            </a:r>
            <a:endParaRPr lang="en-US" dirty="0" smtClean="0"/>
          </a:p>
          <a:p>
            <a:pPr marL="2114550" indent="-2114550"/>
            <a:endParaRPr lang="en-US" dirty="0" smtClean="0">
              <a:solidFill>
                <a:srgbClr val="FFFFFF"/>
              </a:solidFill>
            </a:endParaRPr>
          </a:p>
          <a:p>
            <a:pPr marL="2114550" lvl="1" indent="-2114550"/>
            <a:r>
              <a:rPr lang="en-US" sz="2000" dirty="0" smtClean="0">
                <a:solidFill>
                  <a:srgbClr val="FFFFFF"/>
                </a:solidFill>
              </a:rPr>
              <a:t>GitHub Repos:	</a:t>
            </a:r>
          </a:p>
          <a:p>
            <a:pPr marL="2114550" lvl="1" indent="-2114550"/>
            <a:r>
              <a:rPr lang="en-US" sz="2000" dirty="0" smtClean="0">
                <a:solidFill>
                  <a:srgbClr val="FFFFFF"/>
                </a:solidFill>
              </a:rPr>
              <a:t>	</a:t>
            </a:r>
            <a:r>
              <a:rPr lang="en-US" sz="2000" dirty="0" smtClean="0">
                <a:solidFill>
                  <a:srgbClr val="FFFFFF"/>
                </a:solidFill>
                <a:hlinkClick r:id="rId10"/>
              </a:rPr>
              <a:t>https</a:t>
            </a:r>
            <a:r>
              <a:rPr lang="en-US" sz="2000" dirty="0">
                <a:solidFill>
                  <a:srgbClr val="FFFFFF"/>
                </a:solidFill>
                <a:hlinkClick r:id="rId10"/>
              </a:rPr>
              <a:t>://</a:t>
            </a:r>
            <a:r>
              <a:rPr lang="en-US" sz="2000" dirty="0" smtClean="0">
                <a:solidFill>
                  <a:srgbClr val="FFFFFF"/>
                </a:solidFill>
                <a:hlinkClick r:id="rId10"/>
              </a:rPr>
              <a:t>github.com/mspnp/iot-journey</a:t>
            </a:r>
            <a:endParaRPr lang="en-US" sz="2000" dirty="0" smtClean="0">
              <a:solidFill>
                <a:srgbClr val="FFFFFF"/>
              </a:solidFill>
            </a:endParaRPr>
          </a:p>
          <a:p>
            <a:pPr marL="2114550" lvl="1" indent="-2114550"/>
            <a:r>
              <a:rPr lang="en-US" sz="2000" dirty="0">
                <a:solidFill>
                  <a:srgbClr val="FFFFFF"/>
                </a:solidFill>
              </a:rPr>
              <a:t>	</a:t>
            </a:r>
            <a:r>
              <a:rPr lang="en-US" sz="2000" dirty="0">
                <a:solidFill>
                  <a:srgbClr val="FFFFFF"/>
                </a:solidFill>
                <a:hlinkClick r:id="rId11"/>
              </a:rPr>
              <a:t>https://github.com/toddwhitehead/AzureBattlefieldSimulator</a:t>
            </a:r>
          </a:p>
          <a:p>
            <a:pPr marL="2114550" lvl="1" indent="-2114550"/>
            <a:r>
              <a:rPr lang="en-US" sz="2000" dirty="0" smtClean="0">
                <a:solidFill>
                  <a:srgbClr val="FFFFFF"/>
                </a:solidFill>
              </a:rPr>
              <a:t>	</a:t>
            </a:r>
            <a:r>
              <a:rPr lang="en-US" sz="2000" dirty="0">
                <a:solidFill>
                  <a:srgbClr val="FFFFFF"/>
                </a:solidFill>
                <a:hlinkClick r:id="rId11"/>
              </a:rPr>
              <a:t>https://github.com/Azure/azure-stream-analytics</a:t>
            </a:r>
            <a:endParaRPr lang="en-US" sz="2000" dirty="0">
              <a:solidFill>
                <a:srgbClr val="FFFFFF"/>
              </a:solidFill>
            </a:endParaRPr>
          </a:p>
          <a:p>
            <a:pPr marL="2114550" lvl="1" indent="-2114550"/>
            <a:r>
              <a:rPr lang="en-US" sz="2000" dirty="0" smtClean="0">
                <a:solidFill>
                  <a:srgbClr val="FFFFFF"/>
                </a:solidFill>
              </a:rPr>
              <a:t>	</a:t>
            </a:r>
            <a:r>
              <a:rPr lang="en-US" sz="2000" dirty="0">
                <a:hlinkClick r:id="rId12"/>
              </a:rPr>
              <a:t>https://github.com/PaulStubbs/AzureSmartCitySimulator</a:t>
            </a:r>
            <a:endParaRPr lang="en-US" sz="2000" dirty="0"/>
          </a:p>
          <a:p>
            <a:pPr marL="2114550" lvl="1" indent="-2114550"/>
            <a:endParaRPr lang="en-US" sz="2000" dirty="0" smtClean="0">
              <a:solidFill>
                <a:srgbClr val="FFFFFF"/>
              </a:solidFill>
            </a:endParaRPr>
          </a:p>
          <a:p>
            <a:pPr marL="2114550" lvl="1" indent="-2114550"/>
            <a:r>
              <a:rPr lang="en-US" sz="2000" dirty="0" smtClean="0"/>
              <a:t>	</a:t>
            </a:r>
            <a:endParaRPr lang="en-US" sz="2000" dirty="0">
              <a:solidFill>
                <a:srgbClr val="FFFFFF"/>
              </a:solidFill>
            </a:endParaRPr>
          </a:p>
        </p:txBody>
      </p:sp>
    </p:spTree>
    <p:extLst>
      <p:ext uri="{BB962C8B-B14F-4D97-AF65-F5344CB8AC3E}">
        <p14:creationId xmlns:p14="http://schemas.microsoft.com/office/powerpoint/2010/main" val="11710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62</a:t>
            </a:r>
            <a:r>
              <a:rPr lang="en-US" baseline="30000" dirty="0" smtClean="0"/>
              <a:t>nd</a:t>
            </a:r>
            <a:r>
              <a:rPr lang="en-US" dirty="0" smtClean="0"/>
              <a:t> </a:t>
            </a:r>
            <a:r>
              <a:rPr lang="en-US" dirty="0"/>
              <a:t>Fighting Falcons </a:t>
            </a:r>
            <a:r>
              <a:rPr lang="en-US" dirty="0" smtClean="0"/>
              <a:t>  www.62ndff.com</a:t>
            </a:r>
            <a:endParaRPr lang="en-US" dirty="0"/>
          </a:p>
        </p:txBody>
      </p:sp>
      <p:sp>
        <p:nvSpPr>
          <p:cNvPr id="5" name="TextBox 4"/>
          <p:cNvSpPr txBox="1"/>
          <p:nvPr/>
        </p:nvSpPr>
        <p:spPr>
          <a:xfrm>
            <a:off x="544533" y="1135062"/>
            <a:ext cx="11277600" cy="1477328"/>
          </a:xfrm>
          <a:prstGeom prst="rect">
            <a:avLst/>
          </a:prstGeom>
          <a:noFill/>
        </p:spPr>
        <p:txBody>
          <a:bodyPr wrap="square" rtlCol="0">
            <a:spAutoFit/>
          </a:bodyPr>
          <a:lstStyle/>
          <a:p>
            <a:pPr indent="38100"/>
            <a:r>
              <a:rPr lang="en-AU" dirty="0">
                <a:solidFill>
                  <a:srgbClr val="FFFFFF"/>
                </a:solidFill>
              </a:rPr>
              <a:t>The 62nd Fighting Falcons is a club created by air combat simulation enthusiasts. Based in Brisbane, the </a:t>
            </a:r>
            <a:r>
              <a:rPr lang="en-AU" dirty="0" smtClean="0">
                <a:solidFill>
                  <a:srgbClr val="FFFFFF"/>
                </a:solidFill>
              </a:rPr>
              <a:t>62</a:t>
            </a:r>
            <a:r>
              <a:rPr lang="en-AU" baseline="30000" dirty="0" smtClean="0">
                <a:solidFill>
                  <a:srgbClr val="FFFFFF"/>
                </a:solidFill>
              </a:rPr>
              <a:t>nd</a:t>
            </a:r>
            <a:r>
              <a:rPr lang="en-AU" dirty="0" smtClean="0">
                <a:solidFill>
                  <a:srgbClr val="FFFFFF"/>
                </a:solidFill>
              </a:rPr>
              <a:t> </a:t>
            </a:r>
            <a:r>
              <a:rPr lang="en-AU" dirty="0">
                <a:solidFill>
                  <a:srgbClr val="FFFFFF"/>
                </a:solidFill>
              </a:rPr>
              <a:t>Fighting Falcons has been operating since 1994, and provides a way for air combat enthusiasts to </a:t>
            </a:r>
            <a:r>
              <a:rPr lang="en-AU" dirty="0" smtClean="0">
                <a:solidFill>
                  <a:srgbClr val="FFFFFF"/>
                </a:solidFill>
              </a:rPr>
              <a:t>achieve </a:t>
            </a:r>
            <a:r>
              <a:rPr lang="en-AU" dirty="0">
                <a:solidFill>
                  <a:srgbClr val="FFFFFF"/>
                </a:solidFill>
              </a:rPr>
              <a:t>the ultimate simulation experience - flying realistic flight simulation as a member of a </a:t>
            </a:r>
            <a:r>
              <a:rPr lang="en-AU" dirty="0" smtClean="0">
                <a:solidFill>
                  <a:srgbClr val="FFFFFF"/>
                </a:solidFill>
              </a:rPr>
              <a:t>squadron. </a:t>
            </a:r>
          </a:p>
          <a:p>
            <a:pPr indent="38100"/>
            <a:endParaRPr lang="en-AU" dirty="0">
              <a:solidFill>
                <a:srgbClr val="FFFFFF"/>
              </a:solidFill>
            </a:endParaRPr>
          </a:p>
          <a:p>
            <a:pPr indent="38100"/>
            <a:r>
              <a:rPr lang="en-AU" dirty="0" smtClean="0">
                <a:solidFill>
                  <a:srgbClr val="FFFFFF"/>
                </a:solidFill>
              </a:rPr>
              <a:t>The </a:t>
            </a:r>
            <a:r>
              <a:rPr lang="en-AU" dirty="0">
                <a:solidFill>
                  <a:srgbClr val="FFFFFF"/>
                </a:solidFill>
              </a:rPr>
              <a:t>club holds LAN meetings on a monthly basis, </a:t>
            </a:r>
            <a:r>
              <a:rPr lang="en-AU" dirty="0" smtClean="0">
                <a:solidFill>
                  <a:srgbClr val="FFFFFF"/>
                </a:solidFill>
              </a:rPr>
              <a:t>online-session weekly and </a:t>
            </a:r>
            <a:r>
              <a:rPr lang="en-AU" dirty="0">
                <a:solidFill>
                  <a:srgbClr val="FFFFFF"/>
                </a:solidFill>
              </a:rPr>
              <a:t>visitors are </a:t>
            </a:r>
            <a:r>
              <a:rPr lang="en-AU" dirty="0" smtClean="0">
                <a:solidFill>
                  <a:srgbClr val="FFFFFF"/>
                </a:solidFill>
              </a:rPr>
              <a:t>welcome</a:t>
            </a:r>
            <a:r>
              <a:rPr lang="en-US" dirty="0" smtClean="0">
                <a:solidFill>
                  <a:srgbClr val="FFFFFF"/>
                </a:solidFill>
              </a:rPr>
              <a:t>!</a:t>
            </a:r>
          </a:p>
        </p:txBody>
      </p:sp>
      <p:pic>
        <p:nvPicPr>
          <p:cNvPr id="13314" name="Picture 2" descr="http://62ndfightingfalcons.com/Portals/1/Gallery/Album/4/IMG_4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33" y="2811462"/>
            <a:ext cx="4987904" cy="37409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216831" y="2830532"/>
            <a:ext cx="5715000" cy="3810000"/>
          </a:xfrm>
          <a:prstGeom prst="rect">
            <a:avLst/>
          </a:prstGeom>
        </p:spPr>
      </p:pic>
    </p:spTree>
    <p:extLst>
      <p:ext uri="{BB962C8B-B14F-4D97-AF65-F5344CB8AC3E}">
        <p14:creationId xmlns:p14="http://schemas.microsoft.com/office/powerpoint/2010/main" val="131945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1865" b="3540"/>
          <a:stretch/>
        </p:blipFill>
        <p:spPr>
          <a:xfrm>
            <a:off x="579437" y="144462"/>
            <a:ext cx="11309349" cy="6771858"/>
          </a:xfrm>
          <a:prstGeom prst="rect">
            <a:avLst/>
          </a:prstGeom>
        </p:spPr>
      </p:pic>
      <p:sp>
        <p:nvSpPr>
          <p:cNvPr id="2" name="Title 1"/>
          <p:cNvSpPr txBox="1">
            <a:spLocks/>
          </p:cNvSpPr>
          <p:nvPr/>
        </p:nvSpPr>
        <p:spPr>
          <a:xfrm>
            <a:off x="8885237" y="6008687"/>
            <a:ext cx="3017838" cy="917575"/>
          </a:xfrm>
          <a:prstGeom prst="rect">
            <a:avLst/>
          </a:prstGeom>
          <a:solidFill>
            <a:schemeClr val="tx2">
              <a:lumMod val="75000"/>
            </a:schemeClr>
          </a:solidFill>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dirty="0" smtClean="0"/>
              <a:t>Thank You</a:t>
            </a:r>
            <a:endParaRPr lang="en-AU" dirty="0"/>
          </a:p>
        </p:txBody>
      </p:sp>
    </p:spTree>
    <p:extLst>
      <p:ext uri="{BB962C8B-B14F-4D97-AF65-F5344CB8AC3E}">
        <p14:creationId xmlns:p14="http://schemas.microsoft.com/office/powerpoint/2010/main" val="22471392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Internet of Things (IoT)?</a:t>
            </a:r>
            <a:endParaRPr lang="en-US" dirty="0"/>
          </a:p>
        </p:txBody>
      </p:sp>
      <p:sp>
        <p:nvSpPr>
          <p:cNvPr id="68" name="Rectangle 67"/>
          <p:cNvSpPr/>
          <p:nvPr/>
        </p:nvSpPr>
        <p:spPr>
          <a:xfrm>
            <a:off x="3021697" y="2125663"/>
            <a:ext cx="2697480" cy="2743200"/>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Connectivity</a:t>
            </a:r>
            <a:endParaRPr lang="en-US" sz="3000" dirty="0">
              <a:solidFill>
                <a:prstClr val="white"/>
              </a:solidFill>
              <a:latin typeface="Segoe UI Light"/>
            </a:endParaRPr>
          </a:p>
        </p:txBody>
      </p:sp>
      <p:grpSp>
        <p:nvGrpSpPr>
          <p:cNvPr id="19" name="Group 18"/>
          <p:cNvGrpSpPr/>
          <p:nvPr/>
        </p:nvGrpSpPr>
        <p:grpSpPr>
          <a:xfrm>
            <a:off x="4892008" y="4041709"/>
            <a:ext cx="621230" cy="619124"/>
            <a:chOff x="13581063" y="-434975"/>
            <a:chExt cx="3236912" cy="3236913"/>
          </a:xfrm>
          <a:solidFill>
            <a:schemeClr val="bg2"/>
          </a:solidFill>
        </p:grpSpPr>
        <p:sp>
          <p:nvSpPr>
            <p:cNvPr id="15"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6"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7"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8"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89" name="Rectangle 88"/>
          <p:cNvSpPr/>
          <p:nvPr/>
        </p:nvSpPr>
        <p:spPr>
          <a:xfrm>
            <a:off x="5759918" y="2125663"/>
            <a:ext cx="2697480" cy="2743200"/>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Data</a:t>
            </a:r>
            <a:endParaRPr lang="en-US" sz="3000" dirty="0">
              <a:solidFill>
                <a:prstClr val="white"/>
              </a:solidFill>
              <a:latin typeface="Segoe UI Light"/>
            </a:endParaRPr>
          </a:p>
        </p:txBody>
      </p:sp>
      <p:grpSp>
        <p:nvGrpSpPr>
          <p:cNvPr id="138" name="Group 137"/>
          <p:cNvGrpSpPr/>
          <p:nvPr/>
        </p:nvGrpSpPr>
        <p:grpSpPr>
          <a:xfrm>
            <a:off x="7518335" y="3969648"/>
            <a:ext cx="740243" cy="691186"/>
            <a:chOff x="-5364163" y="-2738437"/>
            <a:chExt cx="4327525" cy="4054475"/>
          </a:xfrm>
          <a:solidFill>
            <a:schemeClr val="bg2"/>
          </a:solidFill>
        </p:grpSpPr>
        <p:sp>
          <p:nvSpPr>
            <p:cNvPr id="139"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0"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1"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2"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3"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4"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5"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6"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7"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8"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49"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0"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1"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2"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153"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91" name="Rectangle 90"/>
          <p:cNvSpPr/>
          <p:nvPr/>
        </p:nvSpPr>
        <p:spPr>
          <a:xfrm>
            <a:off x="8504238" y="2125663"/>
            <a:ext cx="2697480" cy="2743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Analytics</a:t>
            </a:r>
            <a:endParaRPr lang="en-US" sz="3000" dirty="0">
              <a:solidFill>
                <a:prstClr val="white"/>
              </a:solidFill>
              <a:latin typeface="Segoe UI Light"/>
            </a:endParaRPr>
          </a:p>
        </p:txBody>
      </p:sp>
      <p:grpSp>
        <p:nvGrpSpPr>
          <p:cNvPr id="33" name="Group 32"/>
          <p:cNvGrpSpPr/>
          <p:nvPr/>
        </p:nvGrpSpPr>
        <p:grpSpPr>
          <a:xfrm>
            <a:off x="9893884" y="3894038"/>
            <a:ext cx="1018684" cy="764089"/>
            <a:chOff x="15319375" y="-157163"/>
            <a:chExt cx="2720976" cy="2047876"/>
          </a:xfrm>
          <a:solidFill>
            <a:schemeClr val="bg1"/>
          </a:solidFill>
        </p:grpSpPr>
        <p:sp>
          <p:nvSpPr>
            <p:cNvPr id="23"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4"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5"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6"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7"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8"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29"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0"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1"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32"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sp>
        <p:nvSpPr>
          <p:cNvPr id="7" name="Rectangle 6"/>
          <p:cNvSpPr/>
          <p:nvPr/>
        </p:nvSpPr>
        <p:spPr>
          <a:xfrm>
            <a:off x="281156" y="2125663"/>
            <a:ext cx="2697480" cy="2743200"/>
          </a:xfrm>
          <a:prstGeom prst="rect">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pPr defTabSz="932688"/>
            <a:r>
              <a:rPr lang="en-US" sz="3000" dirty="0" smtClean="0">
                <a:solidFill>
                  <a:prstClr val="white"/>
                </a:solidFill>
                <a:latin typeface="Segoe UI Light"/>
              </a:rPr>
              <a:t>Things</a:t>
            </a:r>
            <a:endParaRPr lang="en-US" sz="3000" dirty="0">
              <a:solidFill>
                <a:prstClr val="white"/>
              </a:solidFill>
              <a:latin typeface="Segoe UI Light"/>
            </a:endParaRPr>
          </a:p>
        </p:txBody>
      </p:sp>
      <p:grpSp>
        <p:nvGrpSpPr>
          <p:cNvPr id="55" name="Group 54"/>
          <p:cNvGrpSpPr/>
          <p:nvPr/>
        </p:nvGrpSpPr>
        <p:grpSpPr>
          <a:xfrm>
            <a:off x="1546578" y="3686934"/>
            <a:ext cx="1204490" cy="971194"/>
            <a:chOff x="1640724" y="3762844"/>
            <a:chExt cx="1110344" cy="895283"/>
          </a:xfrm>
        </p:grpSpPr>
        <p:grpSp>
          <p:nvGrpSpPr>
            <p:cNvPr id="59" name="Group 58"/>
            <p:cNvGrpSpPr/>
            <p:nvPr/>
          </p:nvGrpSpPr>
          <p:grpSpPr>
            <a:xfrm flipH="1">
              <a:off x="2101550" y="3865418"/>
              <a:ext cx="649518" cy="279906"/>
              <a:chOff x="18524538" y="-23752175"/>
              <a:chExt cx="41830625" cy="18087975"/>
            </a:xfrm>
            <a:solidFill>
              <a:schemeClr val="bg1"/>
            </a:solidFill>
          </p:grpSpPr>
          <p:sp>
            <p:nvSpPr>
              <p:cNvPr id="56"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57"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sp>
            <p:nvSpPr>
              <p:cNvPr id="58"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3000">
                  <a:solidFill>
                    <a:prstClr val="black"/>
                  </a:solidFill>
                </a:endParaRPr>
              </a:p>
            </p:txBody>
          </p:sp>
        </p:grpSp>
        <p:grpSp>
          <p:nvGrpSpPr>
            <p:cNvPr id="61" name="Group 60"/>
            <p:cNvGrpSpPr/>
            <p:nvPr/>
          </p:nvGrpSpPr>
          <p:grpSpPr>
            <a:xfrm flipH="1">
              <a:off x="2200373" y="4223497"/>
              <a:ext cx="522120" cy="432207"/>
              <a:chOff x="16659225" y="-4403725"/>
              <a:chExt cx="3724275" cy="3082925"/>
            </a:xfrm>
            <a:solidFill>
              <a:schemeClr val="bg1"/>
            </a:solidFill>
          </p:grpSpPr>
          <p:sp>
            <p:nvSpPr>
              <p:cNvPr id="62"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63"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nvGrpSpPr>
            <p:cNvPr id="3" name="Group 2"/>
            <p:cNvGrpSpPr/>
            <p:nvPr/>
          </p:nvGrpSpPr>
          <p:grpSpPr>
            <a:xfrm>
              <a:off x="1737360" y="3762844"/>
              <a:ext cx="255760" cy="423605"/>
              <a:chOff x="2981515" y="4282797"/>
              <a:chExt cx="371475" cy="615261"/>
            </a:xfrm>
          </p:grpSpPr>
          <p:sp>
            <p:nvSpPr>
              <p:cNvPr id="70"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71"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72"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nvGrpSpPr>
            <p:cNvPr id="53" name="Group 52"/>
            <p:cNvGrpSpPr/>
            <p:nvPr/>
          </p:nvGrpSpPr>
          <p:grpSpPr>
            <a:xfrm>
              <a:off x="1640724" y="4275400"/>
              <a:ext cx="481642" cy="382727"/>
              <a:chOff x="-3435350" y="5073650"/>
              <a:chExt cx="3192462" cy="2536826"/>
            </a:xfrm>
            <a:solidFill>
              <a:schemeClr val="bg1"/>
            </a:solidFill>
          </p:grpSpPr>
          <p:sp>
            <p:nvSpPr>
              <p:cNvPr id="11"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2"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3"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14"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20"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22"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7"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8"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sp>
            <p:nvSpPr>
              <p:cNvPr id="49"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endParaRPr lang="en-US" sz="1836">
                  <a:solidFill>
                    <a:prstClr val="black"/>
                  </a:solidFill>
                </a:endParaRPr>
              </a:p>
            </p:txBody>
          </p:sp>
        </p:grpSp>
      </p:grpSp>
    </p:spTree>
    <p:extLst>
      <p:ext uri="{BB962C8B-B14F-4D97-AF65-F5344CB8AC3E}">
        <p14:creationId xmlns:p14="http://schemas.microsoft.com/office/powerpoint/2010/main" val="23077415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500"/>
                                  </p:stCondLst>
                                  <p:childTnLst>
                                    <p:set>
                                      <p:cBhvr>
                                        <p:cTn id="10" dur="1" fill="hold">
                                          <p:stCondLst>
                                            <p:cond delay="0"/>
                                          </p:stCondLst>
                                        </p:cTn>
                                        <p:tgtEl>
                                          <p:spTgt spid="55"/>
                                        </p:tgtEl>
                                        <p:attrNameLst>
                                          <p:attrName>style.visibility</p:attrName>
                                        </p:attrNameLst>
                                      </p:cBhvr>
                                      <p:to>
                                        <p:strVal val="visible"/>
                                      </p:to>
                                    </p:set>
                                    <p:animEffect transition="in" filter="strips(downLeft)">
                                      <p:cBhvr>
                                        <p:cTn id="11" dur="500"/>
                                        <p:tgtEl>
                                          <p:spTgt spid="5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68"/>
                                        </p:tgtEl>
                                        <p:attrNameLst>
                                          <p:attrName>style.visibility</p:attrName>
                                        </p:attrNameLst>
                                      </p:cBhvr>
                                      <p:to>
                                        <p:strVal val="visible"/>
                                      </p:to>
                                    </p:set>
                                    <p:anim calcmode="lin" valueType="num">
                                      <p:cBhvr additive="base">
                                        <p:cTn id="14" dur="500" fill="hold"/>
                                        <p:tgtEl>
                                          <p:spTgt spid="68"/>
                                        </p:tgtEl>
                                        <p:attrNameLst>
                                          <p:attrName>ppt_x</p:attrName>
                                        </p:attrNameLst>
                                      </p:cBhvr>
                                      <p:tavLst>
                                        <p:tav tm="0">
                                          <p:val>
                                            <p:strVal val="1+#ppt_w/2"/>
                                          </p:val>
                                        </p:tav>
                                        <p:tav tm="100000">
                                          <p:val>
                                            <p:strVal val="#ppt_x"/>
                                          </p:val>
                                        </p:tav>
                                      </p:tavLst>
                                    </p:anim>
                                    <p:anim calcmode="lin" valueType="num">
                                      <p:cBhvr additive="base">
                                        <p:cTn id="15" dur="500" fill="hold"/>
                                        <p:tgtEl>
                                          <p:spTgt spid="68"/>
                                        </p:tgtEl>
                                        <p:attrNameLst>
                                          <p:attrName>ppt_y</p:attrName>
                                        </p:attrNameLst>
                                      </p:cBhvr>
                                      <p:tavLst>
                                        <p:tav tm="0">
                                          <p:val>
                                            <p:strVal val="#ppt_y"/>
                                          </p:val>
                                        </p:tav>
                                        <p:tav tm="100000">
                                          <p:val>
                                            <p:strVal val="#ppt_y"/>
                                          </p:val>
                                        </p:tav>
                                      </p:tavLst>
                                    </p:anim>
                                  </p:childTnLst>
                                </p:cTn>
                              </p:par>
                              <p:par>
                                <p:cTn id="16" presetID="18" presetClass="entr" presetSubtype="12" fill="hold" nodeType="withEffect">
                                  <p:stCondLst>
                                    <p:cond delay="750"/>
                                  </p:stCondLst>
                                  <p:childTnLst>
                                    <p:set>
                                      <p:cBhvr>
                                        <p:cTn id="17" dur="1" fill="hold">
                                          <p:stCondLst>
                                            <p:cond delay="0"/>
                                          </p:stCondLst>
                                        </p:cTn>
                                        <p:tgtEl>
                                          <p:spTgt spid="19"/>
                                        </p:tgtEl>
                                        <p:attrNameLst>
                                          <p:attrName>style.visibility</p:attrName>
                                        </p:attrNameLst>
                                      </p:cBhvr>
                                      <p:to>
                                        <p:strVal val="visible"/>
                                      </p:to>
                                    </p:set>
                                    <p:animEffect transition="in" filter="strips(downLeft)">
                                      <p:cBhvr>
                                        <p:cTn id="18" dur="500"/>
                                        <p:tgtEl>
                                          <p:spTgt spid="19"/>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1+#ppt_w/2"/>
                                          </p:val>
                                        </p:tav>
                                        <p:tav tm="100000">
                                          <p:val>
                                            <p:strVal val="#ppt_x"/>
                                          </p:val>
                                        </p:tav>
                                      </p:tavLst>
                                    </p:anim>
                                    <p:anim calcmode="lin" valueType="num">
                                      <p:cBhvr additive="base">
                                        <p:cTn id="22" dur="500" fill="hold"/>
                                        <p:tgtEl>
                                          <p:spTgt spid="89"/>
                                        </p:tgtEl>
                                        <p:attrNameLst>
                                          <p:attrName>ppt_y</p:attrName>
                                        </p:attrNameLst>
                                      </p:cBhvr>
                                      <p:tavLst>
                                        <p:tav tm="0">
                                          <p:val>
                                            <p:strVal val="#ppt_y"/>
                                          </p:val>
                                        </p:tav>
                                        <p:tav tm="100000">
                                          <p:val>
                                            <p:strVal val="#ppt_y"/>
                                          </p:val>
                                        </p:tav>
                                      </p:tavLst>
                                    </p:anim>
                                  </p:childTnLst>
                                </p:cTn>
                              </p:par>
                              <p:par>
                                <p:cTn id="23" presetID="18" presetClass="entr" presetSubtype="12" fill="hold" nodeType="withEffect">
                                  <p:stCondLst>
                                    <p:cond delay="1000"/>
                                  </p:stCondLst>
                                  <p:childTnLst>
                                    <p:set>
                                      <p:cBhvr>
                                        <p:cTn id="24" dur="1" fill="hold">
                                          <p:stCondLst>
                                            <p:cond delay="0"/>
                                          </p:stCondLst>
                                        </p:cTn>
                                        <p:tgtEl>
                                          <p:spTgt spid="138"/>
                                        </p:tgtEl>
                                        <p:attrNameLst>
                                          <p:attrName>style.visibility</p:attrName>
                                        </p:attrNameLst>
                                      </p:cBhvr>
                                      <p:to>
                                        <p:strVal val="visible"/>
                                      </p:to>
                                    </p:set>
                                    <p:animEffect transition="in" filter="strips(downLeft)">
                                      <p:cBhvr>
                                        <p:cTn id="25" dur="500"/>
                                        <p:tgtEl>
                                          <p:spTgt spid="138"/>
                                        </p:tgtEl>
                                      </p:cBhvr>
                                    </p:animEffect>
                                  </p:childTnLst>
                                </p:cTn>
                              </p:par>
                              <p:par>
                                <p:cTn id="26" presetID="2" presetClass="entr" presetSubtype="2" decel="100000" fill="hold" grpId="0" nodeType="withEffect">
                                  <p:stCondLst>
                                    <p:cond delay="75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1+#ppt_w/2"/>
                                          </p:val>
                                        </p:tav>
                                        <p:tav tm="100000">
                                          <p:val>
                                            <p:strVal val="#ppt_x"/>
                                          </p:val>
                                        </p:tav>
                                      </p:tavLst>
                                    </p:anim>
                                    <p:anim calcmode="lin" valueType="num">
                                      <p:cBhvr additive="base">
                                        <p:cTn id="29" dur="500" fill="hold"/>
                                        <p:tgtEl>
                                          <p:spTgt spid="91"/>
                                        </p:tgtEl>
                                        <p:attrNameLst>
                                          <p:attrName>ppt_y</p:attrName>
                                        </p:attrNameLst>
                                      </p:cBhvr>
                                      <p:tavLst>
                                        <p:tav tm="0">
                                          <p:val>
                                            <p:strVal val="#ppt_y"/>
                                          </p:val>
                                        </p:tav>
                                        <p:tav tm="100000">
                                          <p:val>
                                            <p:strVal val="#ppt_y"/>
                                          </p:val>
                                        </p:tav>
                                      </p:tavLst>
                                    </p:anim>
                                  </p:childTnLst>
                                </p:cTn>
                              </p:par>
                              <p:par>
                                <p:cTn id="30" presetID="18" presetClass="entr" presetSubtype="12" fill="hold" nodeType="withEffect">
                                  <p:stCondLst>
                                    <p:cond delay="1250"/>
                                  </p:stCondLst>
                                  <p:childTnLst>
                                    <p:set>
                                      <p:cBhvr>
                                        <p:cTn id="31" dur="1" fill="hold">
                                          <p:stCondLst>
                                            <p:cond delay="0"/>
                                          </p:stCondLst>
                                        </p:cTn>
                                        <p:tgtEl>
                                          <p:spTgt spid="33"/>
                                        </p:tgtEl>
                                        <p:attrNameLst>
                                          <p:attrName>style.visibility</p:attrName>
                                        </p:attrNameLst>
                                      </p:cBhvr>
                                      <p:to>
                                        <p:strVal val="visible"/>
                                      </p:to>
                                    </p:set>
                                    <p:animEffect transition="in" filter="strips(downLeft)">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9" grpId="0" animBg="1"/>
      <p:bldP spid="91"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IoT 2010</a:t>
            </a:r>
            <a:endParaRPr lang="en-US" dirty="0"/>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VoIP phone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Computer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Printer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Media player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Automobile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Refrigerator</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Microwave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Alarm clock</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WORKPLACE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40520725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Sleep 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err="1">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Home security</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Home automation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8"/>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Leak detection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Smart appliances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4" name="Picture 63"/>
              <p:cNvPicPr>
                <a:picLocks noChangeAspect="1"/>
              </p:cNvPicPr>
              <p:nvPr/>
            </p:nvPicPr>
            <p:blipFill rotWithShape="1">
              <a:blip r:embed="rId11"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navigation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a:t>
              </a:r>
              <a:r>
                <a:rPr lang="en-US" sz="1200" spc="-39" dirty="0" smtClean="0">
                  <a:gradFill>
                    <a:gsLst>
                      <a:gs pos="0">
                        <a:srgbClr val="505050"/>
                      </a:gs>
                      <a:gs pos="100000">
                        <a:srgbClr val="505050"/>
                      </a:gs>
                    </a:gsLst>
                    <a:lin ang="5400000" scaled="1"/>
                  </a:gradFill>
                  <a:ea typeface="Segoe UI" pitchFamily="34" charset="0"/>
                  <a:cs typeface="Segoe UI" pitchFamily="34" charset="0"/>
                </a:rPr>
                <a:t>monitoring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76" name="Picture 75"/>
            <p:cNvPicPr>
              <a:picLocks noChangeAspect="1"/>
            </p:cNvPicPr>
            <p:nvPr/>
          </p:nvPicPr>
          <p:blipFill rotWithShape="1">
            <a:blip r:embed="rId16"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t>
              </a:r>
              <a:r>
                <a:rPr lang="en-US" sz="1200" spc="-39" dirty="0" smtClean="0">
                  <a:gradFill>
                    <a:gsLst>
                      <a:gs pos="0">
                        <a:srgbClr val="505050"/>
                      </a:gs>
                      <a:gs pos="100000">
                        <a:srgbClr val="505050"/>
                      </a:gs>
                    </a:gsLst>
                    <a:lin ang="5400000" scaled="1"/>
                  </a:gradFill>
                  <a:ea typeface="Segoe UI" pitchFamily="34" charset="0"/>
                  <a:cs typeface="Segoe UI" pitchFamily="34" charset="0"/>
                </a:rPr>
                <a:t>lighting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a:t>
              </a:r>
              <a:r>
                <a:rPr lang="en-US" sz="1200" spc="-39" dirty="0" smtClean="0">
                  <a:gradFill>
                    <a:gsLst>
                      <a:gs pos="0">
                        <a:srgbClr val="505050"/>
                      </a:gs>
                      <a:gs pos="100000">
                        <a:srgbClr val="505050"/>
                      </a:gs>
                    </a:gsLst>
                    <a:lin ang="5400000" scaled="1"/>
                  </a:gradFill>
                  <a:ea typeface="Segoe UI" pitchFamily="34" charset="0"/>
                  <a:cs typeface="Segoe UI" pitchFamily="34" charset="0"/>
                </a:rPr>
                <a:t>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94" name="Picture 2" descr="http://www.whistle.com/wp-content/uploads/2014/02/whist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3"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Information capture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01" name="Picture 8" descr="Narrative Clip, Orang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Trip tracking and car health</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0" name="Picture 4" descr="OBDLink™ LX Bluetooth"/>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0"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2" cstate="print">
              <a:extLst>
                <a:ext uri="{BEBA8EAE-BF5A-486C-A8C5-ECC9F3942E4B}">
                  <a14:imgProps xmlns:a14="http://schemas.microsoft.com/office/drawing/2010/main">
                    <a14:imgLayer r:embed="rId33">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4"/>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t>
              </a:r>
              <a:r>
                <a:rPr lang="en-US" sz="1200" spc="-39" dirty="0" smtClean="0">
                  <a:gradFill>
                    <a:gsLst>
                      <a:gs pos="0">
                        <a:srgbClr val="505050"/>
                      </a:gs>
                      <a:gs pos="100000">
                        <a:srgbClr val="505050"/>
                      </a:gs>
                    </a:gsLst>
                    <a:lin ang="5400000" scaled="1"/>
                  </a:gradFill>
                  <a:ea typeface="Segoe UI" pitchFamily="34" charset="0"/>
                  <a:cs typeface="Segoe UI" pitchFamily="34" charset="0"/>
                </a:rPr>
                <a:t>and elder</a:t>
              </a:r>
              <a:r>
                <a:rPr lang="en-US" sz="1200" spc="-39" dirty="0">
                  <a:gradFill>
                    <a:gsLst>
                      <a:gs pos="0">
                        <a:srgbClr val="505050"/>
                      </a:gs>
                      <a:gs pos="100000">
                        <a:srgbClr val="505050"/>
                      </a:gs>
                    </a:gsLst>
                    <a:lin ang="5400000" scaled="1"/>
                  </a:gradFill>
                  <a:ea typeface="Segoe UI" pitchFamily="34" charset="0"/>
                  <a:cs typeface="Segoe UI" pitchFamily="34" charset="0"/>
                </a:rP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monitoring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23" name="Picture 4" descr="https://pbs.twimg.com/media/BkK0jtjCQAAk6Mk.png:large"/>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7"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r>
                <a:rPr lang="en-US" sz="1200" spc="-39" dirty="0" smtClean="0">
                  <a:gradFill>
                    <a:gsLst>
                      <a:gs pos="0">
                        <a:srgbClr val="505050"/>
                      </a:gs>
                      <a:gs pos="100000">
                        <a:srgbClr val="505050"/>
                      </a:gs>
                    </a:gsLst>
                    <a:lin ang="5400000" scaled="1"/>
                  </a:gradFill>
                  <a:ea typeface="Segoe UI" pitchFamily="34" charset="0"/>
                  <a:cs typeface="Segoe UI" pitchFamily="34" charset="0"/>
                </a:rPr>
                <a:t/>
              </a:r>
              <a:br>
                <a:rPr lang="en-US" sz="1200" spc="-39" dirty="0" smtClean="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and fitness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35" name="Picture 3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5"/>
            <a:stretch>
              <a:fillRect/>
            </a:stretch>
          </p:blipFill>
          <p:spPr>
            <a:xfrm>
              <a:off x="3423744" y="1933440"/>
              <a:ext cx="654808" cy="506273"/>
            </a:xfrm>
            <a:prstGeom prst="rect">
              <a:avLst/>
            </a:prstGeom>
          </p:spPr>
        </p:pic>
        <p:pic>
          <p:nvPicPr>
            <p:cNvPr id="91" name="Picture 9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8"/>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49"/>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Air conditioning and temperature control</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pic>
          <p:nvPicPr>
            <p:cNvPr id="140" name="Picture 16" descr="http://www.digitaltrends.com/wp-content/uploads/2014/06/honeywell-lyric.jpg"/>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Environmental sensors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84" name="Picture 8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5" cstate="print">
              <a:extLst>
                <a:ext uri="{BEBA8EAE-BF5A-486C-A8C5-ECC9F3942E4B}">
                  <a14:imgProps xmlns:a14="http://schemas.microsoft.com/office/drawing/2010/main">
                    <a14:imgLayer r:embed="rId56">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8"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a:t>
              </a:r>
              <a:r>
                <a:rPr lang="en-US" sz="1200" spc="-39" dirty="0" smtClean="0">
                  <a:gradFill>
                    <a:gsLst>
                      <a:gs pos="0">
                        <a:srgbClr val="505050"/>
                      </a:gs>
                      <a:gs pos="100000">
                        <a:srgbClr val="505050"/>
                      </a:gs>
                    </a:gsLst>
                    <a:lin ang="5400000" scaled="1"/>
                  </a:gradFill>
                  <a:ea typeface="Segoe UI" pitchFamily="34" charset="0"/>
                  <a:cs typeface="Segoe UI" pitchFamily="34" charset="0"/>
                </a:rPr>
                <a:t>modification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82" name="Picture 81"/>
            <p:cNvPicPr>
              <a:picLocks noChangeAspect="1"/>
            </p:cNvPicPr>
            <p:nvPr/>
          </p:nvPicPr>
          <p:blipFill rotWithShape="1">
            <a:blip r:embed="rId59"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Garden, lawn and plant care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47" name="Picture 2" descr="http://industryedge.wpengine.netdna-cdn.com/wp-content/uploads/2014/02/Rachios-Iro-smart-sprinkler-controller.jp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5"/>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7"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Food and nutrition 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2" name="Picture 6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69"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0"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3"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r>
                <a:rPr lang="en-US" sz="1200" spc="-39" dirty="0" smtClean="0">
                  <a:gradFill>
                    <a:gsLst>
                      <a:gs pos="0">
                        <a:srgbClr val="505050"/>
                      </a:gs>
                      <a:gs pos="100000">
                        <a:srgbClr val="505050"/>
                      </a:gs>
                    </a:gsLst>
                    <a:lin ang="5400000" scaled="1"/>
                  </a:gradFill>
                  <a:ea typeface="Segoe UI" pitchFamily="34" charset="0"/>
                  <a:cs typeface="Segoe UI" pitchFamily="34" charset="0"/>
                </a:rPr>
                <a:t/>
              </a:r>
              <a:br>
                <a:rPr lang="en-US" sz="1200" spc="-39" dirty="0" smtClean="0">
                  <a:gradFill>
                    <a:gsLst>
                      <a:gs pos="0">
                        <a:srgbClr val="505050"/>
                      </a:gs>
                      <a:gs pos="100000">
                        <a:srgbClr val="505050"/>
                      </a:gs>
                    </a:gsLst>
                    <a:lin ang="5400000" scaled="1"/>
                  </a:gradFill>
                  <a:ea typeface="Segoe UI" pitchFamily="34" charset="0"/>
                  <a:cs typeface="Segoe UI" pitchFamily="34" charset="0"/>
                </a:rPr>
              </a:br>
              <a:r>
                <a:rPr lang="en-US" sz="1200" spc="-39" dirty="0" smtClean="0">
                  <a:gradFill>
                    <a:gsLst>
                      <a:gs pos="0">
                        <a:srgbClr val="505050"/>
                      </a:gs>
                      <a:gs pos="100000">
                        <a:srgbClr val="505050"/>
                      </a:gs>
                    </a:gsLst>
                    <a:lin ang="5400000" scaled="1"/>
                  </a:gradFill>
                  <a:ea typeface="Segoe UI" pitchFamily="34" charset="0"/>
                  <a:cs typeface="Segoe UI" pitchFamily="34" charset="0"/>
                </a:rPr>
                <a:t>and proximity</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53" name="Picture 2" descr="http://kontakt.io/wp-content/uploads/2014/02/beacon1.jpg"/>
            <p:cNvPicPr>
              <a:picLocks noChangeAspect="1" noChangeArrowheads="1"/>
            </p:cNvPicPr>
            <p:nvPr/>
          </p:nvPicPr>
          <p:blipFill rotWithShape="1">
            <a:blip r:embed="rId75"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6" cstate="print">
              <a:extLst>
                <a:ext uri="{BEBA8EAE-BF5A-486C-A8C5-ECC9F3942E4B}">
                  <a14:imgProps xmlns:a14="http://schemas.microsoft.com/office/drawing/2010/main">
                    <a14:imgLayer r:embed="rId77">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New devices and sensors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09" name="Picture 108"/>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2"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5"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8"/>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89"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0"/>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1" cstate="print">
              <a:extLst>
                <a:ext uri="{BEBA8EAE-BF5A-486C-A8C5-ECC9F3942E4B}">
                  <a14:imgProps xmlns:a14="http://schemas.microsoft.com/office/drawing/2010/main">
                    <a14:imgLayer r:embed="rId92">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a:t>
              </a:r>
              <a:r>
                <a:rPr lang="en-US" sz="1200" spc="-39" dirty="0" smtClean="0">
                  <a:gradFill>
                    <a:gsLst>
                      <a:gs pos="0">
                        <a:srgbClr val="505050"/>
                      </a:gs>
                      <a:gs pos="100000">
                        <a:srgbClr val="505050"/>
                      </a:gs>
                    </a:gsLst>
                    <a:lin ang="5400000" scaled="1"/>
                  </a:gradFill>
                  <a:ea typeface="Segoe UI" pitchFamily="34" charset="0"/>
                  <a:cs typeface="Segoe UI" pitchFamily="34" charset="0"/>
                </a:rPr>
                <a:t>tracking</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3"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Smart vending machines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6"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t>
              </a:r>
              <a:r>
                <a:rPr lang="en-US" sz="1200" spc="-39" dirty="0" smtClean="0">
                  <a:gradFill>
                    <a:gsLst>
                      <a:gs pos="0">
                        <a:srgbClr val="505050"/>
                      </a:gs>
                      <a:gs pos="100000">
                        <a:srgbClr val="505050"/>
                      </a:gs>
                    </a:gsLst>
                    <a:lin ang="5400000" scaled="1"/>
                  </a:gradFill>
                  <a:ea typeface="Segoe UI" pitchFamily="34" charset="0"/>
                  <a:cs typeface="Segoe UI" pitchFamily="34" charset="0"/>
                </a:rPr>
                <a:t>adherence</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8" name="Picture 2" descr="Main_page_photo"/>
            <p:cNvPicPr>
              <a:picLocks noChangeAspect="1" noChangeArrowheads="1"/>
            </p:cNvPicPr>
            <p:nvPr/>
          </p:nvPicPr>
          <p:blipFill rotWithShape="1">
            <a:blip r:embed="rId97" cstate="print">
              <a:extLst>
                <a:ext uri="{BEBA8EAE-BF5A-486C-A8C5-ECC9F3942E4B}">
                  <a14:imgProps xmlns:a14="http://schemas.microsoft.com/office/drawing/2010/main">
                    <a14:imgLayer r:embed="rId98">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0"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Bike ride stats and protection</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4" name="Picture 113"/>
            <p:cNvPicPr>
              <a:picLocks noChangeAspect="1"/>
            </p:cNvPicPr>
            <p:nvPr/>
          </p:nvPicPr>
          <p:blipFill rotWithShape="1">
            <a:blip r:embed="rId101"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3"/>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Entertainment systems</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smtClean="0">
                  <a:gradFill>
                    <a:gsLst>
                      <a:gs pos="0">
                        <a:srgbClr val="505050"/>
                      </a:gs>
                      <a:gs pos="100000">
                        <a:srgbClr val="505050"/>
                      </a:gs>
                    </a:gsLst>
                    <a:lin ang="5400000" scaled="1"/>
                  </a:gradFill>
                  <a:ea typeface="Segoe UI" pitchFamily="34" charset="0"/>
                  <a:cs typeface="Segoe UI" pitchFamily="34" charset="0"/>
                </a:rPr>
                <a:t>Office equipment</a:t>
              </a: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11274" name="Picture 10" descr="http://tabletmonkeys.com/images/2014/05/Microsoft-Surface-Pro-3.jpg"/>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09"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smtClean="0"/>
              <a:t>IoT 2015</a:t>
            </a:r>
            <a:endParaRPr lang="en-US" dirty="0"/>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HOME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smtClean="0">
                <a:gradFill>
                  <a:gsLst>
                    <a:gs pos="0">
                      <a:srgbClr val="505050"/>
                    </a:gs>
                    <a:gs pos="100000">
                      <a:srgbClr val="505050"/>
                    </a:gs>
                  </a:gsLst>
                  <a:lin ang="5400000" scaled="1"/>
                </a:gradFill>
                <a:ea typeface="Segoe UI" pitchFamily="34" charset="0"/>
                <a:cs typeface="Segoe UI" pitchFamily="34" charset="0"/>
              </a:rPr>
              <a:t>WORKPLACE</a:t>
            </a:r>
            <a:endParaRPr lang="en-US" sz="1400" b="1" spc="-39" dirty="0">
              <a:gradFill>
                <a:gsLst>
                  <a:gs pos="0">
                    <a:srgbClr val="505050"/>
                  </a:gs>
                  <a:gs pos="100000">
                    <a:srgbClr val="505050"/>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39979589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Internet of Cows (</a:t>
            </a:r>
            <a:r>
              <a:rPr lang="en-AU" dirty="0" err="1" smtClean="0"/>
              <a:t>IoC</a:t>
            </a:r>
            <a:r>
              <a:rPr lang="en-AU" dirty="0" smtClean="0"/>
              <a:t>)</a:t>
            </a:r>
            <a:endParaRPr lang="en-AU" dirty="0"/>
          </a:p>
        </p:txBody>
      </p:sp>
      <p:sp>
        <p:nvSpPr>
          <p:cNvPr id="5" name="Rectangle 4"/>
          <p:cNvSpPr/>
          <p:nvPr/>
        </p:nvSpPr>
        <p:spPr>
          <a:xfrm>
            <a:off x="2535863" y="6392862"/>
            <a:ext cx="7059946" cy="461665"/>
          </a:xfrm>
          <a:prstGeom prst="rect">
            <a:avLst/>
          </a:prstGeom>
        </p:spPr>
        <p:txBody>
          <a:bodyPr wrap="none">
            <a:spAutoFit/>
          </a:bodyPr>
          <a:lstStyle/>
          <a:p>
            <a:r>
              <a:rPr lang="en-AU" sz="2400" dirty="0"/>
              <a:t>https://www.youtube.com/watch?v=oY0mxwySaSo</a:t>
            </a:r>
          </a:p>
        </p:txBody>
      </p:sp>
      <p:pic>
        <p:nvPicPr>
          <p:cNvPr id="6" name="Picture 5"/>
          <p:cNvPicPr>
            <a:picLocks noChangeAspect="1"/>
          </p:cNvPicPr>
          <p:nvPr/>
        </p:nvPicPr>
        <p:blipFill>
          <a:blip r:embed="rId3"/>
          <a:stretch>
            <a:fillRect/>
          </a:stretch>
        </p:blipFill>
        <p:spPr>
          <a:xfrm>
            <a:off x="706207" y="1074175"/>
            <a:ext cx="10719258" cy="5055766"/>
          </a:xfrm>
          <a:prstGeom prst="rect">
            <a:avLst/>
          </a:prstGeom>
        </p:spPr>
      </p:pic>
      <p:pic>
        <p:nvPicPr>
          <p:cNvPr id="3" name="Picture 2"/>
          <p:cNvPicPr>
            <a:picLocks noChangeAspect="1"/>
          </p:cNvPicPr>
          <p:nvPr/>
        </p:nvPicPr>
        <p:blipFill>
          <a:blip r:embed="rId4"/>
          <a:stretch>
            <a:fillRect/>
          </a:stretch>
        </p:blipFill>
        <p:spPr>
          <a:xfrm>
            <a:off x="1393485" y="1012051"/>
            <a:ext cx="9651871" cy="5180013"/>
          </a:xfrm>
          <a:prstGeom prst="rect">
            <a:avLst/>
          </a:prstGeom>
        </p:spPr>
      </p:pic>
    </p:spTree>
    <p:extLst>
      <p:ext uri="{BB962C8B-B14F-4D97-AF65-F5344CB8AC3E}">
        <p14:creationId xmlns:p14="http://schemas.microsoft.com/office/powerpoint/2010/main" val="384800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IoTHW</a:t>
            </a:r>
            <a:r>
              <a:rPr lang="en-AU" dirty="0" smtClean="0"/>
              <a:t> (Internet of Things Hello World)</a:t>
            </a:r>
            <a:endParaRPr lang="en-AU" dirty="0"/>
          </a:p>
        </p:txBody>
      </p:sp>
      <p:pic>
        <p:nvPicPr>
          <p:cNvPr id="13314" name="Picture 2" descr="https://tse1.mm.bing.net/th?&amp;id=OIP.M2ca7680c397f168cd9e18f8d0d3e8fa8o0&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2201862"/>
            <a:ext cx="285750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577616" y="2170478"/>
            <a:ext cx="2286000" cy="2857500"/>
          </a:xfrm>
          <a:prstGeom prst="rect">
            <a:avLst/>
          </a:prstGeom>
        </p:spPr>
      </p:pic>
      <p:pic>
        <p:nvPicPr>
          <p:cNvPr id="4" name="Picture 3"/>
          <p:cNvPicPr>
            <a:picLocks noChangeAspect="1"/>
          </p:cNvPicPr>
          <p:nvPr/>
        </p:nvPicPr>
        <p:blipFill>
          <a:blip r:embed="rId4"/>
          <a:stretch>
            <a:fillRect/>
          </a:stretch>
        </p:blipFill>
        <p:spPr>
          <a:xfrm>
            <a:off x="8199437" y="2525712"/>
            <a:ext cx="2857500" cy="1695450"/>
          </a:xfrm>
          <a:prstGeom prst="rect">
            <a:avLst/>
          </a:prstGeom>
        </p:spPr>
      </p:pic>
    </p:spTree>
    <p:extLst>
      <p:ext uri="{BB962C8B-B14F-4D97-AF65-F5344CB8AC3E}">
        <p14:creationId xmlns:p14="http://schemas.microsoft.com/office/powerpoint/2010/main" val="1174679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6.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7.xml><?xml version="1.0" encoding="utf-8"?>
<a:theme xmlns:a="http://schemas.openxmlformats.org/drawingml/2006/main" name="15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Read-Only]" id="{57BF259B-24C9-40BC-A376-4A5909B300D1}" vid="{F6B40A68-FA23-4775-BA74-A33C75DCB284}"/>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2015-05-06T05:00:00+00:00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Kevin Miller</External_x0020_Speaker>
    <Session_x0020_Code xmlns="12a172fe-0250-434a-85cf-03b10810c5e5"> BRK1552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51bd902e-d5ac-4b35-a5c6-2aeeb48cd79f</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6" ma:contentTypeDescription="Create a new document." ma:contentTypeScope="" ma:versionID="015d1fe3fc1665535cd1c61b4c788a7e">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4a08799ffe24ca16e93240db9a18dbb7"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http://purl.org/dc/dcmitype/"/>
    <ds:schemaRef ds:uri="http://schemas.microsoft.com/sharepoint/v3"/>
    <ds:schemaRef ds:uri="http://schemas.microsoft.com/office/2006/documentManagement/types"/>
    <ds:schemaRef ds:uri="http://www.w3.org/XML/1998/namespace"/>
    <ds:schemaRef ds:uri="12a172fe-0250-434a-85cf-03b10810c5e5"/>
    <ds:schemaRef ds:uri="http://schemas.openxmlformats.org/package/2006/metadata/core-properties"/>
    <ds:schemaRef ds:uri="230e9df3-be65-4c73-a93b-d1236ebd677e"/>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C35BE8A-16AC-4D15-AA47-286E15463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1533</TotalTime>
  <Words>5433</Words>
  <Application>Microsoft Office PowerPoint</Application>
  <PresentationFormat>Custom</PresentationFormat>
  <Paragraphs>851</Paragraphs>
  <Slides>43</Slides>
  <Notes>32</Notes>
  <HiddenSlides>0</HiddenSlides>
  <MMClips>0</MMClips>
  <ScaleCrop>false</ScaleCrop>
  <HeadingPairs>
    <vt:vector size="8" baseType="variant">
      <vt:variant>
        <vt:lpstr>Fonts Used</vt:lpstr>
      </vt:variant>
      <vt:variant>
        <vt:i4>15</vt:i4>
      </vt:variant>
      <vt:variant>
        <vt:lpstr>Theme</vt:lpstr>
      </vt:variant>
      <vt:variant>
        <vt:i4>9</vt:i4>
      </vt:variant>
      <vt:variant>
        <vt:lpstr>Embedded OLE Servers</vt:lpstr>
      </vt:variant>
      <vt:variant>
        <vt:i4>1</vt:i4>
      </vt:variant>
      <vt:variant>
        <vt:lpstr>Slide Titles</vt:lpstr>
      </vt:variant>
      <vt:variant>
        <vt:i4>43</vt:i4>
      </vt:variant>
    </vt:vector>
  </HeadingPairs>
  <TitlesOfParts>
    <vt:vector size="68" baseType="lpstr">
      <vt:lpstr>Arial Unicode MS</vt:lpstr>
      <vt:lpstr>Arial</vt:lpstr>
      <vt:lpstr>Avenir LT Pro 45 Book</vt:lpstr>
      <vt:lpstr>Calibri</vt:lpstr>
      <vt:lpstr>Century Schoolbook</vt:lpstr>
      <vt:lpstr>Consolas</vt:lpstr>
      <vt:lpstr>Courier New</vt:lpstr>
      <vt:lpstr>ＭＳ Ｐゴシック</vt:lpstr>
      <vt:lpstr>Segoe UI</vt:lpstr>
      <vt:lpstr>Segoe UI Black</vt:lpstr>
      <vt:lpstr>Segoe UI Light</vt:lpstr>
      <vt:lpstr>Segoe UI Semibold</vt:lpstr>
      <vt:lpstr>Segoe UI Semilight</vt:lpstr>
      <vt:lpstr>Times New Roman</vt:lpstr>
      <vt:lpstr>Wingdings</vt:lpstr>
      <vt:lpstr>5-30610_Microsoft_Ignite_Keynote_Template</vt:lpstr>
      <vt:lpstr>5-30629_Build_Template_WHITE</vt:lpstr>
      <vt:lpstr>1_5-30629_Build_Template_WHITE</vt:lpstr>
      <vt:lpstr>5-30660_TR21_BO_CT_Template</vt:lpstr>
      <vt:lpstr>2_5-30629_Build_Template_WHITE</vt:lpstr>
      <vt:lpstr>3_5-30629_Build_Template_WHITE</vt:lpstr>
      <vt:lpstr>15_Custom Design</vt:lpstr>
      <vt:lpstr>1_5-30610_Microsoft_Ignite_Keynote_Template</vt:lpstr>
      <vt:lpstr>1_Azure_2015</vt:lpstr>
      <vt:lpstr>think-cell Slide</vt:lpstr>
      <vt:lpstr>in-flight to insights: directors cut</vt:lpstr>
      <vt:lpstr>Disclaimer</vt:lpstr>
      <vt:lpstr>Objectives</vt:lpstr>
      <vt:lpstr>Agenda</vt:lpstr>
      <vt:lpstr>What is the Internet of Things (IoT)?</vt:lpstr>
      <vt:lpstr>IoT 2010</vt:lpstr>
      <vt:lpstr>IoT 2015</vt:lpstr>
      <vt:lpstr>Internet of Cows (IoC)</vt:lpstr>
      <vt:lpstr>IoTHW (Internet of Things Hello World)</vt:lpstr>
      <vt:lpstr>Simulating IoT Systems</vt:lpstr>
      <vt:lpstr>Simulators be Simulating</vt:lpstr>
      <vt:lpstr>Demo Architecture</vt:lpstr>
      <vt:lpstr>Demo</vt:lpstr>
      <vt:lpstr>IoT Device &amp; Cloud Patterns</vt:lpstr>
      <vt:lpstr>Azure Streaming/IoT services (When we started)</vt:lpstr>
      <vt:lpstr>Event Hubs: Role</vt:lpstr>
      <vt:lpstr>Event Hubs: Key concepts</vt:lpstr>
      <vt:lpstr>Event Hubs: Partitions</vt:lpstr>
      <vt:lpstr>PowerPoint Presentation</vt:lpstr>
      <vt:lpstr>PowerPoint Presentation</vt:lpstr>
      <vt:lpstr>Stream Analytics</vt:lpstr>
      <vt:lpstr>What is Streaming Data?</vt:lpstr>
      <vt:lpstr>Events and Time</vt:lpstr>
      <vt:lpstr>Tumbling Windows</vt:lpstr>
      <vt:lpstr>Hopping Windows</vt:lpstr>
      <vt:lpstr>Sliding Windows</vt:lpstr>
      <vt:lpstr>Joining multiple streams</vt:lpstr>
      <vt:lpstr>PowerPoint Presentation</vt:lpstr>
      <vt:lpstr>PowerPoint Presentation</vt:lpstr>
      <vt:lpstr>SAQL – Language &amp; Library</vt:lpstr>
      <vt:lpstr> Son, your ego is writing checks your body can't cash</vt:lpstr>
      <vt:lpstr>Other Options: </vt:lpstr>
      <vt:lpstr>Coming Soon: Azure IoT Suite/Hub</vt:lpstr>
      <vt:lpstr>Connect your devices to Azure IoT Suite</vt:lpstr>
      <vt:lpstr>PowerPoint Presentation</vt:lpstr>
      <vt:lpstr>Many aspects of connectivity</vt:lpstr>
      <vt:lpstr>Azure IoT Suite: IoT Hub</vt:lpstr>
      <vt:lpstr>IoT Hub endpoints</vt:lpstr>
      <vt:lpstr>Announcing!</vt:lpstr>
      <vt:lpstr>PowerPoint Presentation</vt:lpstr>
      <vt:lpstr>Useful Resources</vt:lpstr>
      <vt:lpstr>62nd Fighting Falcons   www.62ndff.com</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Microsoft Architecturefor the Internet of Things (IoT)</dc:title>
  <dc:subject>Microsoft Ignite 2015</dc:subject>
  <dc:creator>Kevin Miller</dc:creator>
  <cp:keywords>Microsoft Ignite 2015</cp:keywords>
  <dc:description>Template: Mitchell Derrey, Silver Fox Productions
Formatting: 
Audience Type: Internal/External</dc:description>
  <cp:lastModifiedBy>Todd Whitehead</cp:lastModifiedBy>
  <cp:revision>97</cp:revision>
  <dcterms:created xsi:type="dcterms:W3CDTF">2015-04-30T17:23:27Z</dcterms:created>
  <dcterms:modified xsi:type="dcterms:W3CDTF">2015-10-14T01:22:17Z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2015|51bd902e-d5ac-4b35-a5c6-2aeeb48cd79f</vt:lpwstr>
  </property>
  <property fmtid="{D5CDD505-2E9C-101B-9397-08002B2CF9AE}" pid="12" name="Audience1">
    <vt:lpwstr/>
  </property>
  <property fmtid="{D5CDD505-2E9C-101B-9397-08002B2CF9AE}" pid="13" name="Event Name">
    <vt:lpwstr>42;#Microsoft Ignite|9323c522-fe4b-4922-816b-10a1920d7afb</vt:lpwstr>
  </property>
</Properties>
</file>